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4701" r:id="rId2"/>
    <p:sldMasterId id="2147484714" r:id="rId3"/>
    <p:sldMasterId id="2147484779" r:id="rId4"/>
  </p:sldMasterIdLst>
  <p:notesMasterIdLst>
    <p:notesMasterId r:id="rId120"/>
  </p:notesMasterIdLst>
  <p:handoutMasterIdLst>
    <p:handoutMasterId r:id="rId121"/>
  </p:handoutMasterIdLst>
  <p:sldIdLst>
    <p:sldId id="5149" r:id="rId5"/>
    <p:sldId id="5226" r:id="rId6"/>
    <p:sldId id="5227" r:id="rId7"/>
    <p:sldId id="5228" r:id="rId8"/>
    <p:sldId id="1348" r:id="rId9"/>
    <p:sldId id="1349" r:id="rId10"/>
    <p:sldId id="1350" r:id="rId11"/>
    <p:sldId id="1223" r:id="rId12"/>
    <p:sldId id="1201" r:id="rId13"/>
    <p:sldId id="1221" r:id="rId14"/>
    <p:sldId id="1203" r:id="rId15"/>
    <p:sldId id="1230" r:id="rId16"/>
    <p:sldId id="1222" r:id="rId17"/>
    <p:sldId id="1224" r:id="rId18"/>
    <p:sldId id="1225" r:id="rId19"/>
    <p:sldId id="1226" r:id="rId20"/>
    <p:sldId id="1227" r:id="rId21"/>
    <p:sldId id="1228" r:id="rId22"/>
    <p:sldId id="1232" r:id="rId23"/>
    <p:sldId id="1231" r:id="rId24"/>
    <p:sldId id="1229" r:id="rId25"/>
    <p:sldId id="1233" r:id="rId26"/>
    <p:sldId id="1234" r:id="rId27"/>
    <p:sldId id="1236" r:id="rId28"/>
    <p:sldId id="1235" r:id="rId29"/>
    <p:sldId id="1238" r:id="rId30"/>
    <p:sldId id="1237" r:id="rId31"/>
    <p:sldId id="1382" r:id="rId32"/>
    <p:sldId id="1380" r:id="rId33"/>
    <p:sldId id="1412" r:id="rId34"/>
    <p:sldId id="1355" r:id="rId35"/>
    <p:sldId id="1243" r:id="rId36"/>
    <p:sldId id="1246" r:id="rId37"/>
    <p:sldId id="1248" r:id="rId38"/>
    <p:sldId id="1249" r:id="rId39"/>
    <p:sldId id="1379" r:id="rId40"/>
    <p:sldId id="1251" r:id="rId41"/>
    <p:sldId id="1252" r:id="rId42"/>
    <p:sldId id="1256" r:id="rId43"/>
    <p:sldId id="1255" r:id="rId44"/>
    <p:sldId id="1254" r:id="rId45"/>
    <p:sldId id="1253" r:id="rId46"/>
    <p:sldId id="1378" r:id="rId47"/>
    <p:sldId id="1257" r:id="rId48"/>
    <p:sldId id="1261" r:id="rId49"/>
    <p:sldId id="1259" r:id="rId50"/>
    <p:sldId id="1262" r:id="rId51"/>
    <p:sldId id="1377" r:id="rId52"/>
    <p:sldId id="1263" r:id="rId53"/>
    <p:sldId id="1369" r:id="rId54"/>
    <p:sldId id="1244" r:id="rId55"/>
    <p:sldId id="1376" r:id="rId56"/>
    <p:sldId id="1266" r:id="rId57"/>
    <p:sldId id="1375" r:id="rId58"/>
    <p:sldId id="1267" r:id="rId59"/>
    <p:sldId id="1374" r:id="rId60"/>
    <p:sldId id="1268" r:id="rId61"/>
    <p:sldId id="1373" r:id="rId62"/>
    <p:sldId id="1269" r:id="rId63"/>
    <p:sldId id="1371" r:id="rId64"/>
    <p:sldId id="1372" r:id="rId65"/>
    <p:sldId id="1370" r:id="rId66"/>
    <p:sldId id="1368" r:id="rId67"/>
    <p:sldId id="1271" r:id="rId68"/>
    <p:sldId id="1273" r:id="rId69"/>
    <p:sldId id="1272" r:id="rId70"/>
    <p:sldId id="1386" r:id="rId71"/>
    <p:sldId id="1275" r:id="rId72"/>
    <p:sldId id="1367" r:id="rId73"/>
    <p:sldId id="1278" r:id="rId74"/>
    <p:sldId id="1280" r:id="rId75"/>
    <p:sldId id="1279" r:id="rId76"/>
    <p:sldId id="1281" r:id="rId77"/>
    <p:sldId id="1283" r:id="rId78"/>
    <p:sldId id="1284" r:id="rId79"/>
    <p:sldId id="1285" r:id="rId80"/>
    <p:sldId id="1286" r:id="rId81"/>
    <p:sldId id="5229" r:id="rId82"/>
    <p:sldId id="1389" r:id="rId83"/>
    <p:sldId id="1282" r:id="rId84"/>
    <p:sldId id="1287" r:id="rId85"/>
    <p:sldId id="1289" r:id="rId86"/>
    <p:sldId id="1356" r:id="rId87"/>
    <p:sldId id="1215" r:id="rId88"/>
    <p:sldId id="1293" r:id="rId89"/>
    <p:sldId id="1299" r:id="rId90"/>
    <p:sldId id="1297" r:id="rId91"/>
    <p:sldId id="1298" r:id="rId92"/>
    <p:sldId id="1295" r:id="rId93"/>
    <p:sldId id="1296" r:id="rId94"/>
    <p:sldId id="1300" r:id="rId95"/>
    <p:sldId id="1301" r:id="rId96"/>
    <p:sldId id="1357" r:id="rId97"/>
    <p:sldId id="1302" r:id="rId98"/>
    <p:sldId id="1305" r:id="rId99"/>
    <p:sldId id="1306" r:id="rId100"/>
    <p:sldId id="1307" r:id="rId101"/>
    <p:sldId id="1308" r:id="rId102"/>
    <p:sldId id="1310" r:id="rId103"/>
    <p:sldId id="1311" r:id="rId104"/>
    <p:sldId id="1312" r:id="rId105"/>
    <p:sldId id="1326" r:id="rId106"/>
    <p:sldId id="1313" r:id="rId107"/>
    <p:sldId id="1315" r:id="rId108"/>
    <p:sldId id="1316" r:id="rId109"/>
    <p:sldId id="1317" r:id="rId110"/>
    <p:sldId id="1318" r:id="rId111"/>
    <p:sldId id="1358" r:id="rId112"/>
    <p:sldId id="1320" r:id="rId113"/>
    <p:sldId id="1327" r:id="rId114"/>
    <p:sldId id="1322" r:id="rId115"/>
    <p:sldId id="1328" r:id="rId116"/>
    <p:sldId id="1321" r:id="rId117"/>
    <p:sldId id="1323" r:id="rId118"/>
    <p:sldId id="1384" r:id="rId11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110"/>
    <p:restoredTop sz="95588"/>
  </p:normalViewPr>
  <p:slideViewPr>
    <p:cSldViewPr>
      <p:cViewPr varScale="1">
        <p:scale>
          <a:sx n="124" d="100"/>
          <a:sy n="124" d="100"/>
        </p:scale>
        <p:origin x="112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6" Type="http://schemas.openxmlformats.org/officeDocument/2006/relationships/slide" Target="slides/slide12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viewProps" Target="viewProps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18" Type="http://schemas.openxmlformats.org/officeDocument/2006/relationships/slide" Target="slides/slide114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openxmlformats.org/officeDocument/2006/relationships/theme" Target="theme/theme1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notesMaster" Target="notesMasters/notesMaster1.xml"/><Relationship Id="rId125" Type="http://schemas.openxmlformats.org/officeDocument/2006/relationships/tableStyles" Target="tableStyle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E93157-D010-EA42-A9DD-376A360D4B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0F647-7511-EC4B-8246-DE6F7552D28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5DA5540E-A6B1-4B4D-90F3-E6BFB4772674}" type="datetimeFigureOut">
              <a:rPr lang="en-US"/>
              <a:pPr>
                <a:defRPr/>
              </a:pPr>
              <a:t>3/23/20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5EB641-E7E9-9649-8591-9D19FC402AC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F5F341-661C-E144-8CF8-80334F44514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C3140C5F-667C-6F40-B4B7-6F6B819487F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5E61CF-86FB-944F-BE76-F129254A2A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332672-387D-AE47-B5A9-35FFF814467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0951A138-A8AE-2049-AB92-348FB13A15F9}" type="datetime1">
              <a:rPr lang="en-US" altLang="en-US"/>
              <a:pPr>
                <a:defRPr/>
              </a:pPr>
              <a:t>3/23/20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70ABFD8-CDA1-1F4D-B58C-F4472F4FE8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562C1BA-4C2D-3149-94E9-1CCA08EB63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FCA922-5E0E-CE40-9692-7751C0926AE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255829-20DB-2545-B92B-214E142712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AAC4D645-BCAF-C44A-86C6-28E4A8A24BF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7">
            <a:extLst>
              <a:ext uri="{FF2B5EF4-FFF2-40B4-BE49-F238E27FC236}">
                <a16:creationId xmlns:a16="http://schemas.microsoft.com/office/drawing/2014/main" id="{7E4F6CE9-2979-DE45-9B3C-2CE44443491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CE169AF-B4C9-8340-BA18-381651FC762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12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06498" name="Rectangle 2">
            <a:extLst>
              <a:ext uri="{FF2B5EF4-FFF2-40B4-BE49-F238E27FC236}">
                <a16:creationId xmlns:a16="http://schemas.microsoft.com/office/drawing/2014/main" id="{CF8A8CAD-72A0-FF4C-8E0A-4CF2EAEA98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A3FB46DD-8D80-6048-8D04-B0170256B5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607410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>
            <a:extLst>
              <a:ext uri="{FF2B5EF4-FFF2-40B4-BE49-F238E27FC236}">
                <a16:creationId xmlns:a16="http://schemas.microsoft.com/office/drawing/2014/main" id="{E65E5AFE-C3C4-2F4D-8B30-895B7D1B1EA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4" name="Notes Placeholder 2">
            <a:extLst>
              <a:ext uri="{FF2B5EF4-FFF2-40B4-BE49-F238E27FC236}">
                <a16:creationId xmlns:a16="http://schemas.microsoft.com/office/drawing/2014/main" id="{7ECB3D75-63B8-A147-A730-3265D31D007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74755" name="Slide Number Placeholder 3">
            <a:extLst>
              <a:ext uri="{FF2B5EF4-FFF2-40B4-BE49-F238E27FC236}">
                <a16:creationId xmlns:a16="http://schemas.microsoft.com/office/drawing/2014/main" id="{3170A369-2B81-2E4C-AACC-C04E9FE22B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A320025-0978-874D-9FC8-0C19C1547913}" type="slidenum">
              <a:rPr lang="en-US" altLang="en-US" smtClean="0">
                <a:latin typeface="Calibri" panose="020F0502020204030204" pitchFamily="34" charset="0"/>
              </a:rPr>
              <a:pPr/>
              <a:t>25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Slide Image Placeholder 1">
            <a:extLst>
              <a:ext uri="{FF2B5EF4-FFF2-40B4-BE49-F238E27FC236}">
                <a16:creationId xmlns:a16="http://schemas.microsoft.com/office/drawing/2014/main" id="{69CBCF0E-559E-4848-8D72-1EF5ACCB7A7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3970" name="Notes Placeholder 2">
            <a:extLst>
              <a:ext uri="{FF2B5EF4-FFF2-40B4-BE49-F238E27FC236}">
                <a16:creationId xmlns:a16="http://schemas.microsoft.com/office/drawing/2014/main" id="{B7EC5736-B1D6-1042-B517-2872184CE75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83971" name="Slide Number Placeholder 3">
            <a:extLst>
              <a:ext uri="{FF2B5EF4-FFF2-40B4-BE49-F238E27FC236}">
                <a16:creationId xmlns:a16="http://schemas.microsoft.com/office/drawing/2014/main" id="{1BE0A5A4-F66E-6C48-A192-EFCB08697C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A578A2E-CECE-2F47-B040-40BD6DE7A66D}" type="slidenum">
              <a:rPr lang="en-US" altLang="en-US" smtClean="0">
                <a:latin typeface="Calibri" panose="020F0502020204030204" pitchFamily="34" charset="0"/>
              </a:rPr>
              <a:pPr/>
              <a:t>33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Slide Image Placeholder 1">
            <a:extLst>
              <a:ext uri="{FF2B5EF4-FFF2-40B4-BE49-F238E27FC236}">
                <a16:creationId xmlns:a16="http://schemas.microsoft.com/office/drawing/2014/main" id="{B795C5BB-2E02-1145-BB25-A038CB4E993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6018" name="Notes Placeholder 2">
            <a:extLst>
              <a:ext uri="{FF2B5EF4-FFF2-40B4-BE49-F238E27FC236}">
                <a16:creationId xmlns:a16="http://schemas.microsoft.com/office/drawing/2014/main" id="{F3D3DF9F-89A0-2145-80E6-1A7A97CE087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86019" name="Slide Number Placeholder 3">
            <a:extLst>
              <a:ext uri="{FF2B5EF4-FFF2-40B4-BE49-F238E27FC236}">
                <a16:creationId xmlns:a16="http://schemas.microsoft.com/office/drawing/2014/main" id="{E9302A91-9293-0744-97DE-742C74E21F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DBA9D8F-F6A6-F345-A956-8CE797A90B19}" type="slidenum">
              <a:rPr lang="en-US" altLang="en-US" smtClean="0">
                <a:latin typeface="Calibri" panose="020F0502020204030204" pitchFamily="34" charset="0"/>
              </a:rPr>
              <a:pPr/>
              <a:t>34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Slide Image Placeholder 1">
            <a:extLst>
              <a:ext uri="{FF2B5EF4-FFF2-40B4-BE49-F238E27FC236}">
                <a16:creationId xmlns:a16="http://schemas.microsoft.com/office/drawing/2014/main" id="{0ECAE860-14AE-8244-879D-139C0A6C8AB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62" name="Notes Placeholder 2">
            <a:extLst>
              <a:ext uri="{FF2B5EF4-FFF2-40B4-BE49-F238E27FC236}">
                <a16:creationId xmlns:a16="http://schemas.microsoft.com/office/drawing/2014/main" id="{9849A7FD-0BCF-5546-BC55-9F3D65EB592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92163" name="Slide Number Placeholder 3">
            <a:extLst>
              <a:ext uri="{FF2B5EF4-FFF2-40B4-BE49-F238E27FC236}">
                <a16:creationId xmlns:a16="http://schemas.microsoft.com/office/drawing/2014/main" id="{74D0BE10-93C9-CF44-AEAA-501CECAF92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372FDA4-AECB-B94C-A650-93B285068FCF}" type="slidenum">
              <a:rPr lang="en-US" altLang="en-US" smtClean="0">
                <a:latin typeface="Calibri" panose="020F0502020204030204" pitchFamily="34" charset="0"/>
              </a:rPr>
              <a:pPr/>
              <a:t>39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Slide Image Placeholder 1">
            <a:extLst>
              <a:ext uri="{FF2B5EF4-FFF2-40B4-BE49-F238E27FC236}">
                <a16:creationId xmlns:a16="http://schemas.microsoft.com/office/drawing/2014/main" id="{B81A525E-F9AE-C64C-87AE-9E8C68C0211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4210" name="Notes Placeholder 2">
            <a:extLst>
              <a:ext uri="{FF2B5EF4-FFF2-40B4-BE49-F238E27FC236}">
                <a16:creationId xmlns:a16="http://schemas.microsoft.com/office/drawing/2014/main" id="{8948C304-2EA9-4F44-B7D2-53B3D9003B8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94211" name="Slide Number Placeholder 3">
            <a:extLst>
              <a:ext uri="{FF2B5EF4-FFF2-40B4-BE49-F238E27FC236}">
                <a16:creationId xmlns:a16="http://schemas.microsoft.com/office/drawing/2014/main" id="{FAAF7C9E-A940-344E-A6D2-2EA3575DEE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0D243A0-00EE-414D-A180-73485E1E6603}" type="slidenum">
              <a:rPr lang="en-US" altLang="en-US" smtClean="0">
                <a:latin typeface="Calibri" panose="020F0502020204030204" pitchFamily="34" charset="0"/>
              </a:rPr>
              <a:pPr/>
              <a:t>40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Slide Image Placeholder 1">
            <a:extLst>
              <a:ext uri="{FF2B5EF4-FFF2-40B4-BE49-F238E27FC236}">
                <a16:creationId xmlns:a16="http://schemas.microsoft.com/office/drawing/2014/main" id="{79B490ED-6339-4C49-83CF-FD4A7926188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8" name="Notes Placeholder 2">
            <a:extLst>
              <a:ext uri="{FF2B5EF4-FFF2-40B4-BE49-F238E27FC236}">
                <a16:creationId xmlns:a16="http://schemas.microsoft.com/office/drawing/2014/main" id="{EDA975D7-7908-9143-8FE9-F0250A1749A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96259" name="Slide Number Placeholder 3">
            <a:extLst>
              <a:ext uri="{FF2B5EF4-FFF2-40B4-BE49-F238E27FC236}">
                <a16:creationId xmlns:a16="http://schemas.microsoft.com/office/drawing/2014/main" id="{1D0EF6ED-7908-F448-92D3-2B716FD0FB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8A80DCA-76CF-7C47-8EA7-E554C3C6D790}" type="slidenum">
              <a:rPr lang="en-US" altLang="en-US" smtClean="0">
                <a:latin typeface="Calibri" panose="020F0502020204030204" pitchFamily="34" charset="0"/>
              </a:rPr>
              <a:pPr/>
              <a:t>41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Slide Image Placeholder 1">
            <a:extLst>
              <a:ext uri="{FF2B5EF4-FFF2-40B4-BE49-F238E27FC236}">
                <a16:creationId xmlns:a16="http://schemas.microsoft.com/office/drawing/2014/main" id="{E94C7CED-A500-1A4D-A372-EB4E80D0117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8306" name="Notes Placeholder 2">
            <a:extLst>
              <a:ext uri="{FF2B5EF4-FFF2-40B4-BE49-F238E27FC236}">
                <a16:creationId xmlns:a16="http://schemas.microsoft.com/office/drawing/2014/main" id="{EB66BB21-7A36-CD4D-BADB-D56456E081C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98307" name="Slide Number Placeholder 3">
            <a:extLst>
              <a:ext uri="{FF2B5EF4-FFF2-40B4-BE49-F238E27FC236}">
                <a16:creationId xmlns:a16="http://schemas.microsoft.com/office/drawing/2014/main" id="{27993A26-94D7-E747-8C3C-4516CC0F8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7EE8B93-6144-2149-8DC7-E561C775A5DA}" type="slidenum">
              <a:rPr lang="en-US" altLang="en-US" smtClean="0">
                <a:latin typeface="Calibri" panose="020F0502020204030204" pitchFamily="34" charset="0"/>
              </a:rPr>
              <a:pPr/>
              <a:t>42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Slide Image Placeholder 1">
            <a:extLst>
              <a:ext uri="{FF2B5EF4-FFF2-40B4-BE49-F238E27FC236}">
                <a16:creationId xmlns:a16="http://schemas.microsoft.com/office/drawing/2014/main" id="{7BCA2ACF-3611-7F4A-BC84-C9FE22941AB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2" name="Notes Placeholder 2">
            <a:extLst>
              <a:ext uri="{FF2B5EF4-FFF2-40B4-BE49-F238E27FC236}">
                <a16:creationId xmlns:a16="http://schemas.microsoft.com/office/drawing/2014/main" id="{3FC87C6A-CACB-9149-AF33-A5A539C960F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02403" name="Slide Number Placeholder 3">
            <a:extLst>
              <a:ext uri="{FF2B5EF4-FFF2-40B4-BE49-F238E27FC236}">
                <a16:creationId xmlns:a16="http://schemas.microsoft.com/office/drawing/2014/main" id="{A198A99D-7836-104F-883F-BC62A135B5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A26804A-B3CF-DF4C-87DB-DA2D50371F0A}" type="slidenum">
              <a:rPr lang="en-US" altLang="en-US" smtClean="0">
                <a:latin typeface="Calibri" panose="020F0502020204030204" pitchFamily="34" charset="0"/>
              </a:rPr>
              <a:pPr/>
              <a:t>45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Slide Image Placeholder 1">
            <a:extLst>
              <a:ext uri="{FF2B5EF4-FFF2-40B4-BE49-F238E27FC236}">
                <a16:creationId xmlns:a16="http://schemas.microsoft.com/office/drawing/2014/main" id="{9C78BF82-A6C6-2A4D-9544-00E8C763779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0" name="Notes Placeholder 2">
            <a:extLst>
              <a:ext uri="{FF2B5EF4-FFF2-40B4-BE49-F238E27FC236}">
                <a16:creationId xmlns:a16="http://schemas.microsoft.com/office/drawing/2014/main" id="{BB617B88-0D14-0841-8824-D668E706201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04451" name="Slide Number Placeholder 3">
            <a:extLst>
              <a:ext uri="{FF2B5EF4-FFF2-40B4-BE49-F238E27FC236}">
                <a16:creationId xmlns:a16="http://schemas.microsoft.com/office/drawing/2014/main" id="{441E062F-C87B-AB46-BDFC-2E7FF2E6EB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522D89D-2D74-6741-95A5-B9A046BE88F7}" type="slidenum">
              <a:rPr lang="en-US" altLang="en-US" smtClean="0">
                <a:latin typeface="Calibri" panose="020F0502020204030204" pitchFamily="34" charset="0"/>
              </a:rPr>
              <a:pPr/>
              <a:t>46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Slide Image Placeholder 1">
            <a:extLst>
              <a:ext uri="{FF2B5EF4-FFF2-40B4-BE49-F238E27FC236}">
                <a16:creationId xmlns:a16="http://schemas.microsoft.com/office/drawing/2014/main" id="{24466991-3CCB-084B-9DE6-C374C0B2F9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8" name="Notes Placeholder 2">
            <a:extLst>
              <a:ext uri="{FF2B5EF4-FFF2-40B4-BE49-F238E27FC236}">
                <a16:creationId xmlns:a16="http://schemas.microsoft.com/office/drawing/2014/main" id="{A9FD7B0A-0C17-7F49-AE44-792C535C9A4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06499" name="Slide Number Placeholder 3">
            <a:extLst>
              <a:ext uri="{FF2B5EF4-FFF2-40B4-BE49-F238E27FC236}">
                <a16:creationId xmlns:a16="http://schemas.microsoft.com/office/drawing/2014/main" id="{01614554-4FB8-5946-9290-146100ED48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0A871AC-32B9-3844-BB18-989A9EE572FC}" type="slidenum">
              <a:rPr lang="en-US" altLang="en-US" smtClean="0">
                <a:latin typeface="Calibri" panose="020F0502020204030204" pitchFamily="34" charset="0"/>
              </a:rPr>
              <a:pPr/>
              <a:t>47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>
            <a:extLst>
              <a:ext uri="{FF2B5EF4-FFF2-40B4-BE49-F238E27FC236}">
                <a16:creationId xmlns:a16="http://schemas.microsoft.com/office/drawing/2014/main" id="{98CE9680-BF5C-9F4E-B656-C57FC051C3F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4" name="Notes Placeholder 2">
            <a:extLst>
              <a:ext uri="{FF2B5EF4-FFF2-40B4-BE49-F238E27FC236}">
                <a16:creationId xmlns:a16="http://schemas.microsoft.com/office/drawing/2014/main" id="{2045C142-C228-F042-8F73-174E9D1DBE6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x86-64: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* Memory organization: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- Address space: up to 2^48.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- Addressability: up to 48 bits. The actual length of the address is 64 bits, but bits 48 to 63 are sign extended.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4275" name="Slide Number Placeholder 3">
            <a:extLst>
              <a:ext uri="{FF2B5EF4-FFF2-40B4-BE49-F238E27FC236}">
                <a16:creationId xmlns:a16="http://schemas.microsoft.com/office/drawing/2014/main" id="{84623B28-B92B-494C-9B47-9C79CF981E2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37A1CEE-A9E1-4C4B-9C3C-8AE38E18FE9A}" type="slidenum">
              <a:rPr lang="en-US" altLang="en-US" smtClean="0">
                <a:latin typeface="Calibri" panose="020F0502020204030204" pitchFamily="34" charset="0"/>
              </a:rPr>
              <a:pPr/>
              <a:t>13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Slide Image Placeholder 1">
            <a:extLst>
              <a:ext uri="{FF2B5EF4-FFF2-40B4-BE49-F238E27FC236}">
                <a16:creationId xmlns:a16="http://schemas.microsoft.com/office/drawing/2014/main" id="{F4650CC5-B641-6541-8581-0AD8E50480D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2" name="Notes Placeholder 2">
            <a:extLst>
              <a:ext uri="{FF2B5EF4-FFF2-40B4-BE49-F238E27FC236}">
                <a16:creationId xmlns:a16="http://schemas.microsoft.com/office/drawing/2014/main" id="{B4774AB8-F213-154A-9BD6-5E778CC6F6D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12643" name="Slide Number Placeholder 3">
            <a:extLst>
              <a:ext uri="{FF2B5EF4-FFF2-40B4-BE49-F238E27FC236}">
                <a16:creationId xmlns:a16="http://schemas.microsoft.com/office/drawing/2014/main" id="{D7E7286A-6EBC-C241-BA1C-F3D004D030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885D27A-5AD6-6F42-866B-3EF4CAB30EE4}" type="slidenum">
              <a:rPr lang="en-US" altLang="en-US" smtClean="0">
                <a:latin typeface="Calibri" panose="020F0502020204030204" pitchFamily="34" charset="0"/>
              </a:rPr>
              <a:pPr/>
              <a:t>52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Slide Image Placeholder 1">
            <a:extLst>
              <a:ext uri="{FF2B5EF4-FFF2-40B4-BE49-F238E27FC236}">
                <a16:creationId xmlns:a16="http://schemas.microsoft.com/office/drawing/2014/main" id="{65F848AF-CF83-D44D-B8AA-41CDB5052C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4" name="Notes Placeholder 2">
            <a:extLst>
              <a:ext uri="{FF2B5EF4-FFF2-40B4-BE49-F238E27FC236}">
                <a16:creationId xmlns:a16="http://schemas.microsoft.com/office/drawing/2014/main" id="{DD72B24B-CC7E-3A48-A0CC-067ADCF478C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15715" name="Slide Number Placeholder 3">
            <a:extLst>
              <a:ext uri="{FF2B5EF4-FFF2-40B4-BE49-F238E27FC236}">
                <a16:creationId xmlns:a16="http://schemas.microsoft.com/office/drawing/2014/main" id="{F34A435E-612C-DC4C-A43D-CA0BA1C2A7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6E32866-E610-A149-BE77-2D912ECCBA51}" type="slidenum">
              <a:rPr lang="en-US" altLang="en-US" smtClean="0">
                <a:latin typeface="Calibri" panose="020F0502020204030204" pitchFamily="34" charset="0"/>
              </a:rPr>
              <a:pPr/>
              <a:t>54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Slide Image Placeholder 1">
            <a:extLst>
              <a:ext uri="{FF2B5EF4-FFF2-40B4-BE49-F238E27FC236}">
                <a16:creationId xmlns:a16="http://schemas.microsoft.com/office/drawing/2014/main" id="{A1784E83-DAA9-4449-856B-DA56121100F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8786" name="Notes Placeholder 2">
            <a:extLst>
              <a:ext uri="{FF2B5EF4-FFF2-40B4-BE49-F238E27FC236}">
                <a16:creationId xmlns:a16="http://schemas.microsoft.com/office/drawing/2014/main" id="{B797E1D7-E787-2E41-BF99-42D25C6F6D6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18787" name="Slide Number Placeholder 3">
            <a:extLst>
              <a:ext uri="{FF2B5EF4-FFF2-40B4-BE49-F238E27FC236}">
                <a16:creationId xmlns:a16="http://schemas.microsoft.com/office/drawing/2014/main" id="{20B39150-0A81-CC4A-BBEC-98FA1FE32B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1AAE0D5-FF96-134A-B76C-FF74BCED9142}" type="slidenum">
              <a:rPr lang="en-US" altLang="en-US" smtClean="0">
                <a:latin typeface="Calibri" panose="020F0502020204030204" pitchFamily="34" charset="0"/>
              </a:rPr>
              <a:pPr/>
              <a:t>56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Slide Image Placeholder 1">
            <a:extLst>
              <a:ext uri="{FF2B5EF4-FFF2-40B4-BE49-F238E27FC236}">
                <a16:creationId xmlns:a16="http://schemas.microsoft.com/office/drawing/2014/main" id="{D84FA655-1A20-884F-A800-9A94D5514DB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1858" name="Notes Placeholder 2">
            <a:extLst>
              <a:ext uri="{FF2B5EF4-FFF2-40B4-BE49-F238E27FC236}">
                <a16:creationId xmlns:a16="http://schemas.microsoft.com/office/drawing/2014/main" id="{DE29C9C3-03F0-F145-9668-4255126D3BA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21859" name="Slide Number Placeholder 3">
            <a:extLst>
              <a:ext uri="{FF2B5EF4-FFF2-40B4-BE49-F238E27FC236}">
                <a16:creationId xmlns:a16="http://schemas.microsoft.com/office/drawing/2014/main" id="{9EE5B1CE-7A39-9041-B929-2886034D90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FB4D84C-137A-BF4C-8E82-B4C77B129B5F}" type="slidenum">
              <a:rPr lang="en-US" altLang="en-US" smtClean="0">
                <a:latin typeface="Calibri" panose="020F0502020204030204" pitchFamily="34" charset="0"/>
              </a:rPr>
              <a:pPr/>
              <a:t>58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29" name="Slide Image Placeholder 1">
            <a:extLst>
              <a:ext uri="{FF2B5EF4-FFF2-40B4-BE49-F238E27FC236}">
                <a16:creationId xmlns:a16="http://schemas.microsoft.com/office/drawing/2014/main" id="{B7F7A5A6-4C6E-8442-B118-187DA392D94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4930" name="Notes Placeholder 2">
            <a:extLst>
              <a:ext uri="{FF2B5EF4-FFF2-40B4-BE49-F238E27FC236}">
                <a16:creationId xmlns:a16="http://schemas.microsoft.com/office/drawing/2014/main" id="{0C5FFFA2-32D6-FD46-805F-7256A3B2452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24931" name="Slide Number Placeholder 3">
            <a:extLst>
              <a:ext uri="{FF2B5EF4-FFF2-40B4-BE49-F238E27FC236}">
                <a16:creationId xmlns:a16="http://schemas.microsoft.com/office/drawing/2014/main" id="{12B4D04A-1AEA-DC4E-82EB-7811B5A7D2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43CB9E3-AC17-AE40-A15C-7AEEC0E5949A}" type="slidenum">
              <a:rPr lang="en-US" altLang="en-US" smtClean="0">
                <a:latin typeface="Calibri" panose="020F0502020204030204" pitchFamily="34" charset="0"/>
              </a:rPr>
              <a:pPr/>
              <a:t>60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1" name="Slide Image Placeholder 1">
            <a:extLst>
              <a:ext uri="{FF2B5EF4-FFF2-40B4-BE49-F238E27FC236}">
                <a16:creationId xmlns:a16="http://schemas.microsoft.com/office/drawing/2014/main" id="{2FF74A6A-4FA1-1248-9412-2F1F9EF891F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8002" name="Notes Placeholder 2">
            <a:extLst>
              <a:ext uri="{FF2B5EF4-FFF2-40B4-BE49-F238E27FC236}">
                <a16:creationId xmlns:a16="http://schemas.microsoft.com/office/drawing/2014/main" id="{1CF77981-CC53-4145-A906-8A4EA5E7017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28003" name="Slide Number Placeholder 3">
            <a:extLst>
              <a:ext uri="{FF2B5EF4-FFF2-40B4-BE49-F238E27FC236}">
                <a16:creationId xmlns:a16="http://schemas.microsoft.com/office/drawing/2014/main" id="{13021456-C0B1-BB40-9BC2-2E7E0C12B4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6925454-629B-B945-B207-0C09B35997A4}" type="slidenum">
              <a:rPr lang="en-US" altLang="en-US" smtClean="0">
                <a:latin typeface="Calibri" panose="020F0502020204030204" pitchFamily="34" charset="0"/>
              </a:rPr>
              <a:pPr/>
              <a:t>62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7" name="Slide Image Placeholder 1">
            <a:extLst>
              <a:ext uri="{FF2B5EF4-FFF2-40B4-BE49-F238E27FC236}">
                <a16:creationId xmlns:a16="http://schemas.microsoft.com/office/drawing/2014/main" id="{8D960B9A-09E9-3941-B5B6-20A380FB4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2098" name="Notes Placeholder 2">
            <a:extLst>
              <a:ext uri="{FF2B5EF4-FFF2-40B4-BE49-F238E27FC236}">
                <a16:creationId xmlns:a16="http://schemas.microsoft.com/office/drawing/2014/main" id="{F69BDFE8-92FE-E049-8FA9-63B0EA5B7AF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jr is R-Type</a:t>
            </a:r>
          </a:p>
        </p:txBody>
      </p:sp>
      <p:sp>
        <p:nvSpPr>
          <p:cNvPr id="132099" name="Slide Number Placeholder 3">
            <a:extLst>
              <a:ext uri="{FF2B5EF4-FFF2-40B4-BE49-F238E27FC236}">
                <a16:creationId xmlns:a16="http://schemas.microsoft.com/office/drawing/2014/main" id="{1EF883F2-47F6-9949-82E0-2EB50C82A4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342F9B3-61FF-DE4F-9196-D55E5A53DAC2}" type="slidenum">
              <a:rPr lang="en-US" altLang="en-US" smtClean="0">
                <a:latin typeface="Calibri" panose="020F0502020204030204" pitchFamily="34" charset="0"/>
              </a:rPr>
              <a:pPr/>
              <a:t>65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5" name="Slide Image Placeholder 1">
            <a:extLst>
              <a:ext uri="{FF2B5EF4-FFF2-40B4-BE49-F238E27FC236}">
                <a16:creationId xmlns:a16="http://schemas.microsoft.com/office/drawing/2014/main" id="{C5255DCD-1086-E64A-A304-D85D132940A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4146" name="Notes Placeholder 2">
            <a:extLst>
              <a:ext uri="{FF2B5EF4-FFF2-40B4-BE49-F238E27FC236}">
                <a16:creationId xmlns:a16="http://schemas.microsoft.com/office/drawing/2014/main" id="{8A0E84DC-F358-0D43-87D2-CC2CE81BAFD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jr is R-Type</a:t>
            </a:r>
          </a:p>
        </p:txBody>
      </p:sp>
      <p:sp>
        <p:nvSpPr>
          <p:cNvPr id="134147" name="Slide Number Placeholder 3">
            <a:extLst>
              <a:ext uri="{FF2B5EF4-FFF2-40B4-BE49-F238E27FC236}">
                <a16:creationId xmlns:a16="http://schemas.microsoft.com/office/drawing/2014/main" id="{FDCB4CEB-8E0F-CB40-B027-4732A52256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A489F55-89BD-EC4A-9444-89E75838EC43}" type="slidenum">
              <a:rPr lang="en-US" altLang="en-US" smtClean="0">
                <a:latin typeface="Calibri" panose="020F0502020204030204" pitchFamily="34" charset="0"/>
              </a:rPr>
              <a:pPr/>
              <a:t>66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3" name="Slide Image Placeholder 1">
            <a:extLst>
              <a:ext uri="{FF2B5EF4-FFF2-40B4-BE49-F238E27FC236}">
                <a16:creationId xmlns:a16="http://schemas.microsoft.com/office/drawing/2014/main" id="{3A74E74A-EDC3-0C42-BA1C-6C44EA89CD4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6194" name="Notes Placeholder 2">
            <a:extLst>
              <a:ext uri="{FF2B5EF4-FFF2-40B4-BE49-F238E27FC236}">
                <a16:creationId xmlns:a16="http://schemas.microsoft.com/office/drawing/2014/main" id="{DB13BDC0-2B81-524A-A370-FC28F5BF619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36195" name="Slide Number Placeholder 3">
            <a:extLst>
              <a:ext uri="{FF2B5EF4-FFF2-40B4-BE49-F238E27FC236}">
                <a16:creationId xmlns:a16="http://schemas.microsoft.com/office/drawing/2014/main" id="{CACC1B32-93A2-7C4A-B884-50EAAD3632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124BE9B-5000-C34C-A487-7B2E4F93C974}" type="slidenum">
              <a:rPr lang="en-US" altLang="en-US" smtClean="0">
                <a:latin typeface="Calibri" panose="020F0502020204030204" pitchFamily="34" charset="0"/>
              </a:rPr>
              <a:pPr/>
              <a:t>67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7" name="Slide Image Placeholder 1">
            <a:extLst>
              <a:ext uri="{FF2B5EF4-FFF2-40B4-BE49-F238E27FC236}">
                <a16:creationId xmlns:a16="http://schemas.microsoft.com/office/drawing/2014/main" id="{DAED4F0F-9016-474D-8D45-0BEB3A9FA26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2338" name="Notes Placeholder 2">
            <a:extLst>
              <a:ext uri="{FF2B5EF4-FFF2-40B4-BE49-F238E27FC236}">
                <a16:creationId xmlns:a16="http://schemas.microsoft.com/office/drawing/2014/main" id="{7D52DA5A-05EE-E942-B858-67D52F4B21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x86-64: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* Memory organization: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- Address space: up to 2^48.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- Addressability: up to 48 bits. The actual length of the address is 64 bits, but bits 48 to 63 are sign extended.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* Register set: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16 GPR, including RBP (stack base pointer) and RSP (stack pointer).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+ floating point, multimedia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42339" name="Slide Number Placeholder 3">
            <a:extLst>
              <a:ext uri="{FF2B5EF4-FFF2-40B4-BE49-F238E27FC236}">
                <a16:creationId xmlns:a16="http://schemas.microsoft.com/office/drawing/2014/main" id="{E51C271F-88F7-C748-9066-D73F219967F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41D7861-A242-7042-8F59-93E5197816D7}" type="slidenum">
              <a:rPr lang="en-US" altLang="en-US" smtClean="0">
                <a:latin typeface="Calibri" panose="020F0502020204030204" pitchFamily="34" charset="0"/>
              </a:rPr>
              <a:pPr/>
              <a:t>72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lide Image Placeholder 1">
            <a:extLst>
              <a:ext uri="{FF2B5EF4-FFF2-40B4-BE49-F238E27FC236}">
                <a16:creationId xmlns:a16="http://schemas.microsoft.com/office/drawing/2014/main" id="{64258A8B-3F7C-A242-9829-A06EAAE9F47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2" name="Notes Placeholder 2">
            <a:extLst>
              <a:ext uri="{FF2B5EF4-FFF2-40B4-BE49-F238E27FC236}">
                <a16:creationId xmlns:a16="http://schemas.microsoft.com/office/drawing/2014/main" id="{DF980F76-CF9E-E245-9223-D63D746B9D5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6323" name="Slide Number Placeholder 3">
            <a:extLst>
              <a:ext uri="{FF2B5EF4-FFF2-40B4-BE49-F238E27FC236}">
                <a16:creationId xmlns:a16="http://schemas.microsoft.com/office/drawing/2014/main" id="{87C05A1C-7E06-1D4E-AB0B-39B4A5D757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BDC9457-A4E8-6B43-91BF-C27F28F3E557}" type="slidenum">
              <a:rPr lang="en-US" altLang="en-US" smtClean="0">
                <a:latin typeface="Calibri" panose="020F0502020204030204" pitchFamily="34" charset="0"/>
              </a:rPr>
              <a:pPr/>
              <a:t>14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7" name="Slide Image Placeholder 1">
            <a:extLst>
              <a:ext uri="{FF2B5EF4-FFF2-40B4-BE49-F238E27FC236}">
                <a16:creationId xmlns:a16="http://schemas.microsoft.com/office/drawing/2014/main" id="{B88C293E-3346-EB48-B2E2-E74B8E15201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7458" name="Notes Placeholder 2">
            <a:extLst>
              <a:ext uri="{FF2B5EF4-FFF2-40B4-BE49-F238E27FC236}">
                <a16:creationId xmlns:a16="http://schemas.microsoft.com/office/drawing/2014/main" id="{DB1D2ECC-104E-3144-BB9B-616B77A7209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47459" name="Slide Number Placeholder 3">
            <a:extLst>
              <a:ext uri="{FF2B5EF4-FFF2-40B4-BE49-F238E27FC236}">
                <a16:creationId xmlns:a16="http://schemas.microsoft.com/office/drawing/2014/main" id="{43C22DE4-B4E0-874A-8F32-7744491E33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1E9A8D9-5104-2340-9657-91660C07A801}" type="slidenum">
              <a:rPr lang="en-US" altLang="en-US" smtClean="0">
                <a:latin typeface="Calibri" panose="020F0502020204030204" pitchFamily="34" charset="0"/>
              </a:rPr>
              <a:pPr/>
              <a:t>76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5" name="Slide Image Placeholder 1">
            <a:extLst>
              <a:ext uri="{FF2B5EF4-FFF2-40B4-BE49-F238E27FC236}">
                <a16:creationId xmlns:a16="http://schemas.microsoft.com/office/drawing/2014/main" id="{A480B132-CCA4-C940-AE86-27C1300E82F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9506" name="Notes Placeholder 2">
            <a:extLst>
              <a:ext uri="{FF2B5EF4-FFF2-40B4-BE49-F238E27FC236}">
                <a16:creationId xmlns:a16="http://schemas.microsoft.com/office/drawing/2014/main" id="{BFE70A91-C854-3F4D-BB68-00DFB627976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49507" name="Slide Number Placeholder 3">
            <a:extLst>
              <a:ext uri="{FF2B5EF4-FFF2-40B4-BE49-F238E27FC236}">
                <a16:creationId xmlns:a16="http://schemas.microsoft.com/office/drawing/2014/main" id="{036E50EC-4305-574F-BEF4-20695AB8C3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E51C748-E317-DB4F-827E-970F63A217EE}" type="slidenum">
              <a:rPr lang="en-US" altLang="en-US" smtClean="0">
                <a:latin typeface="Calibri" panose="020F0502020204030204" pitchFamily="34" charset="0"/>
              </a:rPr>
              <a:pPr/>
              <a:t>77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7">
            <a:extLst>
              <a:ext uri="{FF2B5EF4-FFF2-40B4-BE49-F238E27FC236}">
                <a16:creationId xmlns:a16="http://schemas.microsoft.com/office/drawing/2014/main" id="{7E4F6CE9-2979-DE45-9B3C-2CE44443491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CE169AF-B4C9-8340-BA18-381651FC762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12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06498" name="Rectangle 2">
            <a:extLst>
              <a:ext uri="{FF2B5EF4-FFF2-40B4-BE49-F238E27FC236}">
                <a16:creationId xmlns:a16="http://schemas.microsoft.com/office/drawing/2014/main" id="{CF8A8CAD-72A0-FF4C-8E0A-4CF2EAEA98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A3FB46DD-8D80-6048-8D04-B0170256B5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353001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1" name="Rectangle 7">
            <a:extLst>
              <a:ext uri="{FF2B5EF4-FFF2-40B4-BE49-F238E27FC236}">
                <a16:creationId xmlns:a16="http://schemas.microsoft.com/office/drawing/2014/main" id="{1B7EE127-0B1B-EB48-9293-CCEDB7CAFD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111421E-10CF-AA41-B172-3261CBDB21DF}" type="slidenum">
              <a:rPr lang="en-US" altLang="en-US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spcBef>
                  <a:spcPct val="0"/>
                </a:spcBef>
              </a:pPr>
              <a:t>79</a:t>
            </a:fld>
            <a:endParaRPr lang="en-US" altLang="en-US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3602" name="Rectangle 2">
            <a:extLst>
              <a:ext uri="{FF2B5EF4-FFF2-40B4-BE49-F238E27FC236}">
                <a16:creationId xmlns:a16="http://schemas.microsoft.com/office/drawing/2014/main" id="{B97C0C13-22DE-4745-ABA8-F53388AE09B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03" name="Rectangle 3">
            <a:extLst>
              <a:ext uri="{FF2B5EF4-FFF2-40B4-BE49-F238E27FC236}">
                <a16:creationId xmlns:a16="http://schemas.microsoft.com/office/drawing/2014/main" id="{8878BEBA-3DB4-F64C-B37C-71A7E152C3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3" name="Slide Image Placeholder 1">
            <a:extLst>
              <a:ext uri="{FF2B5EF4-FFF2-40B4-BE49-F238E27FC236}">
                <a16:creationId xmlns:a16="http://schemas.microsoft.com/office/drawing/2014/main" id="{9FB051D4-C21C-B849-855A-6DE4B86860E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6674" name="Notes Placeholder 2">
            <a:extLst>
              <a:ext uri="{FF2B5EF4-FFF2-40B4-BE49-F238E27FC236}">
                <a16:creationId xmlns:a16="http://schemas.microsoft.com/office/drawing/2014/main" id="{965AF9E5-1D5D-0141-BC50-C60E939965D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Semantic level = how close are the instructions to the constructs of the program</a:t>
            </a:r>
          </a:p>
        </p:txBody>
      </p:sp>
      <p:sp>
        <p:nvSpPr>
          <p:cNvPr id="156675" name="Slide Number Placeholder 3">
            <a:extLst>
              <a:ext uri="{FF2B5EF4-FFF2-40B4-BE49-F238E27FC236}">
                <a16:creationId xmlns:a16="http://schemas.microsoft.com/office/drawing/2014/main" id="{BAE9D9B4-C22E-E440-8DD8-EB262548EC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F133238-4AA8-D94B-8FBD-5CF87638DAFE}" type="slidenum">
              <a:rPr lang="en-US" altLang="en-US" smtClean="0">
                <a:latin typeface="Calibri" panose="020F0502020204030204" pitchFamily="34" charset="0"/>
              </a:rPr>
              <a:pPr/>
              <a:t>81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3" name="Slide Image Placeholder 1">
            <a:extLst>
              <a:ext uri="{FF2B5EF4-FFF2-40B4-BE49-F238E27FC236}">
                <a16:creationId xmlns:a16="http://schemas.microsoft.com/office/drawing/2014/main" id="{3D9A6AE7-5684-BF41-8323-A12C8E44A94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1794" name="Notes Placeholder 2">
            <a:extLst>
              <a:ext uri="{FF2B5EF4-FFF2-40B4-BE49-F238E27FC236}">
                <a16:creationId xmlns:a16="http://schemas.microsoft.com/office/drawing/2014/main" id="{9DD3A8DE-47F9-D348-85DF-C4C4C78B058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61795" name="Slide Number Placeholder 3">
            <a:extLst>
              <a:ext uri="{FF2B5EF4-FFF2-40B4-BE49-F238E27FC236}">
                <a16:creationId xmlns:a16="http://schemas.microsoft.com/office/drawing/2014/main" id="{FBA7B88D-6C97-0A43-9D62-C02C7046EC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EB3B885-FF49-F341-86D7-57CA8829E9A0}" type="slidenum">
              <a:rPr lang="en-US" altLang="en-US" smtClean="0">
                <a:latin typeface="Calibri" panose="020F0502020204030204" pitchFamily="34" charset="0"/>
              </a:rPr>
              <a:pPr/>
              <a:t>85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5" name="Slide Image Placeholder 1">
            <a:extLst>
              <a:ext uri="{FF2B5EF4-FFF2-40B4-BE49-F238E27FC236}">
                <a16:creationId xmlns:a16="http://schemas.microsoft.com/office/drawing/2014/main" id="{C056EA98-57FA-9945-B378-3D163F63F51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4866" name="Notes Placeholder 2">
            <a:extLst>
              <a:ext uri="{FF2B5EF4-FFF2-40B4-BE49-F238E27FC236}">
                <a16:creationId xmlns:a16="http://schemas.microsoft.com/office/drawing/2014/main" id="{B1DCA5B5-1C22-0D45-9A9E-C58025FD786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64867" name="Slide Number Placeholder 3">
            <a:extLst>
              <a:ext uri="{FF2B5EF4-FFF2-40B4-BE49-F238E27FC236}">
                <a16:creationId xmlns:a16="http://schemas.microsoft.com/office/drawing/2014/main" id="{B600E3E1-327B-0145-9465-22A1557F7F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A6EBAB8-D7D3-FB45-972C-57C92E9A829E}" type="slidenum">
              <a:rPr lang="en-US" altLang="en-US" smtClean="0">
                <a:latin typeface="Calibri" panose="020F0502020204030204" pitchFamily="34" charset="0"/>
              </a:rPr>
              <a:pPr/>
              <a:t>87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3" name="Slide Image Placeholder 1">
            <a:extLst>
              <a:ext uri="{FF2B5EF4-FFF2-40B4-BE49-F238E27FC236}">
                <a16:creationId xmlns:a16="http://schemas.microsoft.com/office/drawing/2014/main" id="{606C0493-B09A-8249-8BA2-F4ECDBA3FAD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6914" name="Notes Placeholder 2">
            <a:extLst>
              <a:ext uri="{FF2B5EF4-FFF2-40B4-BE49-F238E27FC236}">
                <a16:creationId xmlns:a16="http://schemas.microsoft.com/office/drawing/2014/main" id="{BD2A8736-6B9C-4949-AB1E-2B5B5825E6C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66915" name="Slide Number Placeholder 3">
            <a:extLst>
              <a:ext uri="{FF2B5EF4-FFF2-40B4-BE49-F238E27FC236}">
                <a16:creationId xmlns:a16="http://schemas.microsoft.com/office/drawing/2014/main" id="{04D2CFE1-E81A-614D-A98C-088C5776C2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4DD3626-89D0-5E46-810C-BE33360163D2}" type="slidenum">
              <a:rPr lang="en-US" altLang="en-US" smtClean="0">
                <a:latin typeface="Calibri" panose="020F0502020204030204" pitchFamily="34" charset="0"/>
              </a:rPr>
              <a:pPr/>
              <a:t>88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1" name="Slide Image Placeholder 1">
            <a:extLst>
              <a:ext uri="{FF2B5EF4-FFF2-40B4-BE49-F238E27FC236}">
                <a16:creationId xmlns:a16="http://schemas.microsoft.com/office/drawing/2014/main" id="{C1E24E1E-3E7D-AF44-9F49-168DB6F579D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8962" name="Notes Placeholder 2">
            <a:extLst>
              <a:ext uri="{FF2B5EF4-FFF2-40B4-BE49-F238E27FC236}">
                <a16:creationId xmlns:a16="http://schemas.microsoft.com/office/drawing/2014/main" id="{D06C95F6-0DFE-1047-826D-892E803C951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68963" name="Slide Number Placeholder 3">
            <a:extLst>
              <a:ext uri="{FF2B5EF4-FFF2-40B4-BE49-F238E27FC236}">
                <a16:creationId xmlns:a16="http://schemas.microsoft.com/office/drawing/2014/main" id="{EE9B7466-97E9-4145-BC59-47F7E8E68F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B81A319-5B91-D247-A755-36327EB9990A}" type="slidenum">
              <a:rPr lang="en-US" altLang="en-US" smtClean="0">
                <a:latin typeface="Calibri" panose="020F0502020204030204" pitchFamily="34" charset="0"/>
              </a:rPr>
              <a:pPr/>
              <a:t>89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09" name="Slide Image Placeholder 1">
            <a:extLst>
              <a:ext uri="{FF2B5EF4-FFF2-40B4-BE49-F238E27FC236}">
                <a16:creationId xmlns:a16="http://schemas.microsoft.com/office/drawing/2014/main" id="{66477D6D-92C9-6948-AF6D-554EB3502FA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1010" name="Notes Placeholder 2">
            <a:extLst>
              <a:ext uri="{FF2B5EF4-FFF2-40B4-BE49-F238E27FC236}">
                <a16:creationId xmlns:a16="http://schemas.microsoft.com/office/drawing/2014/main" id="{4758B512-C011-A348-BDCA-765DC9BACE0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71011" name="Slide Number Placeholder 3">
            <a:extLst>
              <a:ext uri="{FF2B5EF4-FFF2-40B4-BE49-F238E27FC236}">
                <a16:creationId xmlns:a16="http://schemas.microsoft.com/office/drawing/2014/main" id="{451A245F-EA52-B349-A254-5557A7589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F171967-B48E-204C-9C3C-F4AB4DA7F6AC}" type="slidenum">
              <a:rPr lang="en-US" altLang="en-US" smtClean="0">
                <a:latin typeface="Calibri" panose="020F0502020204030204" pitchFamily="34" charset="0"/>
              </a:rPr>
              <a:pPr/>
              <a:t>90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>
            <a:extLst>
              <a:ext uri="{FF2B5EF4-FFF2-40B4-BE49-F238E27FC236}">
                <a16:creationId xmlns:a16="http://schemas.microsoft.com/office/drawing/2014/main" id="{84B61EB4-25E1-D34C-B0BB-667FC0F849F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0" name="Notes Placeholder 2">
            <a:extLst>
              <a:ext uri="{FF2B5EF4-FFF2-40B4-BE49-F238E27FC236}">
                <a16:creationId xmlns:a16="http://schemas.microsoft.com/office/drawing/2014/main" id="{C34347CF-749C-1648-A00F-3C444F700B9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8371" name="Slide Number Placeholder 3">
            <a:extLst>
              <a:ext uri="{FF2B5EF4-FFF2-40B4-BE49-F238E27FC236}">
                <a16:creationId xmlns:a16="http://schemas.microsoft.com/office/drawing/2014/main" id="{8D015C80-794C-1C45-A5AE-7C76946763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02F7BFD-A1C8-2143-96DB-3C937A2D2569}" type="slidenum">
              <a:rPr lang="en-US" altLang="en-US" smtClean="0">
                <a:latin typeface="Calibri" panose="020F0502020204030204" pitchFamily="34" charset="0"/>
              </a:rPr>
              <a:pPr/>
              <a:t>15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7" name="Slide Image Placeholder 1">
            <a:extLst>
              <a:ext uri="{FF2B5EF4-FFF2-40B4-BE49-F238E27FC236}">
                <a16:creationId xmlns:a16="http://schemas.microsoft.com/office/drawing/2014/main" id="{A2B50F21-3383-094E-BE56-E6BCA22E360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3058" name="Notes Placeholder 2">
            <a:extLst>
              <a:ext uri="{FF2B5EF4-FFF2-40B4-BE49-F238E27FC236}">
                <a16:creationId xmlns:a16="http://schemas.microsoft.com/office/drawing/2014/main" id="{14A74AB7-A96B-AB4D-90D7-A970CB45D67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In LC-3 we would need to calculate 2’s complement of d</a:t>
            </a:r>
          </a:p>
        </p:txBody>
      </p:sp>
      <p:sp>
        <p:nvSpPr>
          <p:cNvPr id="173059" name="Slide Number Placeholder 3">
            <a:extLst>
              <a:ext uri="{FF2B5EF4-FFF2-40B4-BE49-F238E27FC236}">
                <a16:creationId xmlns:a16="http://schemas.microsoft.com/office/drawing/2014/main" id="{9A2011F1-4C0F-5345-B00D-09710ED9D2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E0C2152-F8C3-D44A-A959-B4A2278F290B}" type="slidenum">
              <a:rPr lang="en-US" altLang="en-US" smtClean="0">
                <a:latin typeface="Calibri" panose="020F0502020204030204" pitchFamily="34" charset="0"/>
              </a:rPr>
              <a:pPr/>
              <a:t>91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5" name="Slide Image Placeholder 1">
            <a:extLst>
              <a:ext uri="{FF2B5EF4-FFF2-40B4-BE49-F238E27FC236}">
                <a16:creationId xmlns:a16="http://schemas.microsoft.com/office/drawing/2014/main" id="{7C8EAA4F-AA33-C84B-85B0-61D1F84C19E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5106" name="Notes Placeholder 2">
            <a:extLst>
              <a:ext uri="{FF2B5EF4-FFF2-40B4-BE49-F238E27FC236}">
                <a16:creationId xmlns:a16="http://schemas.microsoft.com/office/drawing/2014/main" id="{393F41FD-3283-D14E-9F63-5CDFC839CB1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Negative immediate is 2’s complement</a:t>
            </a:r>
          </a:p>
        </p:txBody>
      </p:sp>
      <p:sp>
        <p:nvSpPr>
          <p:cNvPr id="175107" name="Slide Number Placeholder 3">
            <a:extLst>
              <a:ext uri="{FF2B5EF4-FFF2-40B4-BE49-F238E27FC236}">
                <a16:creationId xmlns:a16="http://schemas.microsoft.com/office/drawing/2014/main" id="{F61D75EB-C7D9-084E-AC3B-1E40B9761F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08D4474-FB5C-C24B-A35F-ECEAAE4D0E65}" type="slidenum">
              <a:rPr lang="en-US" altLang="en-US" smtClean="0">
                <a:latin typeface="Calibri" panose="020F0502020204030204" pitchFamily="34" charset="0"/>
              </a:rPr>
              <a:pPr/>
              <a:t>92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7" name="Slide Image Placeholder 1">
            <a:extLst>
              <a:ext uri="{FF2B5EF4-FFF2-40B4-BE49-F238E27FC236}">
                <a16:creationId xmlns:a16="http://schemas.microsoft.com/office/drawing/2014/main" id="{C0580798-2E3C-F545-BB95-5E3E9A57F36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8178" name="Notes Placeholder 2">
            <a:extLst>
              <a:ext uri="{FF2B5EF4-FFF2-40B4-BE49-F238E27FC236}">
                <a16:creationId xmlns:a16="http://schemas.microsoft.com/office/drawing/2014/main" id="{186822EC-CDF5-D445-AE81-027018CADC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x86-64 addressing modes: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movl $1, 0x604892         # direct (address is constant value)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movl $1, (%rax)           # indirect (address is in register %rax)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movl $1, -24(%rbp)        # indirect with displacement 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                            (address = base %rbp + displacement -24)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movl $1, 8(%rsp, %rdi, 4) # indirect with displacement and scaled-index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                            (address = base %rsp + displ 8 + index %rdi * scale 4)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movl $1, (%rax, %rcx, 8) # (special case scaled-index, displ assumed 0)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movl $1, 0x8(, %rdx, 4)  # (special case scaled-index, base assumed 0)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movl $1, 0x4(%rax, %rcx) # (special case scaled-index, scale assumed 1)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78179" name="Slide Number Placeholder 3">
            <a:extLst>
              <a:ext uri="{FF2B5EF4-FFF2-40B4-BE49-F238E27FC236}">
                <a16:creationId xmlns:a16="http://schemas.microsoft.com/office/drawing/2014/main" id="{3F700BE1-FB8E-4748-B7AE-DE3E1970C3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82DCEAB-8502-0449-89F1-C2917CC226A0}" type="slidenum">
              <a:rPr lang="en-US" altLang="en-US" smtClean="0">
                <a:latin typeface="Calibri" panose="020F0502020204030204" pitchFamily="34" charset="0"/>
              </a:rPr>
              <a:pPr/>
              <a:t>94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5" name="Slide Image Placeholder 1">
            <a:extLst>
              <a:ext uri="{FF2B5EF4-FFF2-40B4-BE49-F238E27FC236}">
                <a16:creationId xmlns:a16="http://schemas.microsoft.com/office/drawing/2014/main" id="{54F1AC31-FC22-9143-905F-64AC96162DD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0226" name="Notes Placeholder 2">
            <a:extLst>
              <a:ext uri="{FF2B5EF4-FFF2-40B4-BE49-F238E27FC236}">
                <a16:creationId xmlns:a16="http://schemas.microsoft.com/office/drawing/2014/main" id="{4DAA392E-678E-974B-AE7F-953DCFF7AC1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80227" name="Slide Number Placeholder 3">
            <a:extLst>
              <a:ext uri="{FF2B5EF4-FFF2-40B4-BE49-F238E27FC236}">
                <a16:creationId xmlns:a16="http://schemas.microsoft.com/office/drawing/2014/main" id="{991CB1E5-B640-5345-B8AE-ADCC9A2F09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294F5F3-522F-F84F-ACF2-A4BDFC7705B5}" type="slidenum">
              <a:rPr lang="en-US" altLang="en-US" smtClean="0">
                <a:latin typeface="Calibri" panose="020F0502020204030204" pitchFamily="34" charset="0"/>
              </a:rPr>
              <a:pPr/>
              <a:t>95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3" name="Slide Image Placeholder 1">
            <a:extLst>
              <a:ext uri="{FF2B5EF4-FFF2-40B4-BE49-F238E27FC236}">
                <a16:creationId xmlns:a16="http://schemas.microsoft.com/office/drawing/2014/main" id="{A4F470DA-F82B-6F4A-BE7A-BFAC8196DCC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2274" name="Notes Placeholder 2">
            <a:extLst>
              <a:ext uri="{FF2B5EF4-FFF2-40B4-BE49-F238E27FC236}">
                <a16:creationId xmlns:a16="http://schemas.microsoft.com/office/drawing/2014/main" id="{A5CE1781-A04B-B541-8D9D-87A6DE9355F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82275" name="Slide Number Placeholder 3">
            <a:extLst>
              <a:ext uri="{FF2B5EF4-FFF2-40B4-BE49-F238E27FC236}">
                <a16:creationId xmlns:a16="http://schemas.microsoft.com/office/drawing/2014/main" id="{022AC22E-E4EB-3A44-BCBD-BCCA9AD26B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AD9E2A0-70B9-AE4F-A7DA-0285D7486698}" type="slidenum">
              <a:rPr lang="en-US" altLang="en-US" smtClean="0">
                <a:latin typeface="Calibri" panose="020F0502020204030204" pitchFamily="34" charset="0"/>
              </a:rPr>
              <a:pPr/>
              <a:t>96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1" name="Slide Image Placeholder 1">
            <a:extLst>
              <a:ext uri="{FF2B5EF4-FFF2-40B4-BE49-F238E27FC236}">
                <a16:creationId xmlns:a16="http://schemas.microsoft.com/office/drawing/2014/main" id="{C67F5708-802F-B24A-B1A6-CBE086085CB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22" name="Notes Placeholder 2">
            <a:extLst>
              <a:ext uri="{FF2B5EF4-FFF2-40B4-BE49-F238E27FC236}">
                <a16:creationId xmlns:a16="http://schemas.microsoft.com/office/drawing/2014/main" id="{D3FF0B9F-0CDE-8848-9C5A-BB1578C0806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84323" name="Slide Number Placeholder 3">
            <a:extLst>
              <a:ext uri="{FF2B5EF4-FFF2-40B4-BE49-F238E27FC236}">
                <a16:creationId xmlns:a16="http://schemas.microsoft.com/office/drawing/2014/main" id="{8C0A68F3-83A0-684E-878A-FDCE9666A4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AA8711B-7804-0C4A-B1E3-0BC969BF4451}" type="slidenum">
              <a:rPr lang="en-US" altLang="en-US" smtClean="0">
                <a:latin typeface="Calibri" panose="020F0502020204030204" pitchFamily="34" charset="0"/>
              </a:rPr>
              <a:pPr/>
              <a:t>97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69" name="Slide Image Placeholder 1">
            <a:extLst>
              <a:ext uri="{FF2B5EF4-FFF2-40B4-BE49-F238E27FC236}">
                <a16:creationId xmlns:a16="http://schemas.microsoft.com/office/drawing/2014/main" id="{FA30FD62-6E3F-D841-A54E-CFDB1EAA657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6370" name="Notes Placeholder 2">
            <a:extLst>
              <a:ext uri="{FF2B5EF4-FFF2-40B4-BE49-F238E27FC236}">
                <a16:creationId xmlns:a16="http://schemas.microsoft.com/office/drawing/2014/main" id="{29BD7EC6-DD72-154F-981D-9F0FA77F1E3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86371" name="Slide Number Placeholder 3">
            <a:extLst>
              <a:ext uri="{FF2B5EF4-FFF2-40B4-BE49-F238E27FC236}">
                <a16:creationId xmlns:a16="http://schemas.microsoft.com/office/drawing/2014/main" id="{D92C46FF-A400-DD47-8939-89096FDD3C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EEDFA90-5754-6B40-BE87-2BB5F89B1414}" type="slidenum">
              <a:rPr lang="en-US" altLang="en-US" smtClean="0">
                <a:latin typeface="Calibri" panose="020F0502020204030204" pitchFamily="34" charset="0"/>
              </a:rPr>
              <a:pPr/>
              <a:t>98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7" name="Slide Image Placeholder 1">
            <a:extLst>
              <a:ext uri="{FF2B5EF4-FFF2-40B4-BE49-F238E27FC236}">
                <a16:creationId xmlns:a16="http://schemas.microsoft.com/office/drawing/2014/main" id="{99218D9F-04F0-0D40-8598-6BCF8672AA4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8418" name="Notes Placeholder 2">
            <a:extLst>
              <a:ext uri="{FF2B5EF4-FFF2-40B4-BE49-F238E27FC236}">
                <a16:creationId xmlns:a16="http://schemas.microsoft.com/office/drawing/2014/main" id="{C65A54E0-2F3C-E44C-ACEF-1E8F05C60DF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88419" name="Slide Number Placeholder 3">
            <a:extLst>
              <a:ext uri="{FF2B5EF4-FFF2-40B4-BE49-F238E27FC236}">
                <a16:creationId xmlns:a16="http://schemas.microsoft.com/office/drawing/2014/main" id="{E49B63C3-DBBC-7842-93E9-7E99D92724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B46527D-48AA-BE4C-B9E1-270930B3BB6D}" type="slidenum">
              <a:rPr lang="en-US" altLang="en-US" smtClean="0">
                <a:latin typeface="Calibri" panose="020F0502020204030204" pitchFamily="34" charset="0"/>
              </a:rPr>
              <a:pPr/>
              <a:t>99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5" name="Slide Image Placeholder 1">
            <a:extLst>
              <a:ext uri="{FF2B5EF4-FFF2-40B4-BE49-F238E27FC236}">
                <a16:creationId xmlns:a16="http://schemas.microsoft.com/office/drawing/2014/main" id="{3CA0DD4B-BC83-E74D-9BEA-64851493854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0466" name="Notes Placeholder 2">
            <a:extLst>
              <a:ext uri="{FF2B5EF4-FFF2-40B4-BE49-F238E27FC236}">
                <a16:creationId xmlns:a16="http://schemas.microsoft.com/office/drawing/2014/main" id="{B2AAD330-CBAB-674B-AA12-2B8B8130B7F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Errata in Figure 5.8 in DR and BaseR</a:t>
            </a:r>
          </a:p>
        </p:txBody>
      </p:sp>
      <p:sp>
        <p:nvSpPr>
          <p:cNvPr id="190467" name="Slide Number Placeholder 3">
            <a:extLst>
              <a:ext uri="{FF2B5EF4-FFF2-40B4-BE49-F238E27FC236}">
                <a16:creationId xmlns:a16="http://schemas.microsoft.com/office/drawing/2014/main" id="{3DC1B951-E6F5-694A-BF6D-B4DDC6C1BC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8F47972-9866-6E43-A0DF-CBC69DD7D3A7}" type="slidenum">
              <a:rPr lang="en-US" altLang="en-US" smtClean="0">
                <a:latin typeface="Calibri" panose="020F0502020204030204" pitchFamily="34" charset="0"/>
              </a:rPr>
              <a:pPr/>
              <a:t>100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7" name="Slide Image Placeholder 1">
            <a:extLst>
              <a:ext uri="{FF2B5EF4-FFF2-40B4-BE49-F238E27FC236}">
                <a16:creationId xmlns:a16="http://schemas.microsoft.com/office/drawing/2014/main" id="{21B44ABC-210E-404B-A7F2-842E85FE604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3538" name="Notes Placeholder 2">
            <a:extLst>
              <a:ext uri="{FF2B5EF4-FFF2-40B4-BE49-F238E27FC236}">
                <a16:creationId xmlns:a16="http://schemas.microsoft.com/office/drawing/2014/main" id="{EB8F3686-3A3F-1849-8BAC-A4656B3EDEF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93539" name="Slide Number Placeholder 3">
            <a:extLst>
              <a:ext uri="{FF2B5EF4-FFF2-40B4-BE49-F238E27FC236}">
                <a16:creationId xmlns:a16="http://schemas.microsoft.com/office/drawing/2014/main" id="{9738DD7E-8EAC-AF42-9E44-8ABFF7BDBB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E9BF59F-43B6-7448-8973-020956EAB457}" type="slidenum">
              <a:rPr lang="en-US" altLang="en-US" smtClean="0">
                <a:latin typeface="Calibri" panose="020F0502020204030204" pitchFamily="34" charset="0"/>
              </a:rPr>
              <a:pPr/>
              <a:t>102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Image Placeholder 1">
            <a:extLst>
              <a:ext uri="{FF2B5EF4-FFF2-40B4-BE49-F238E27FC236}">
                <a16:creationId xmlns:a16="http://schemas.microsoft.com/office/drawing/2014/main" id="{D65FD090-0774-024B-9478-1D4D245EF91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8" name="Notes Placeholder 2">
            <a:extLst>
              <a:ext uri="{FF2B5EF4-FFF2-40B4-BE49-F238E27FC236}">
                <a16:creationId xmlns:a16="http://schemas.microsoft.com/office/drawing/2014/main" id="{ED35EDFB-2FED-2449-AFA9-E1884A479A5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60419" name="Slide Number Placeholder 3">
            <a:extLst>
              <a:ext uri="{FF2B5EF4-FFF2-40B4-BE49-F238E27FC236}">
                <a16:creationId xmlns:a16="http://schemas.microsoft.com/office/drawing/2014/main" id="{7CA67E01-6D11-C548-B0D8-C4D2E168F1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4BD3484-1CD5-C347-9775-36EF5CDFD5C6}" type="slidenum">
              <a:rPr lang="en-US" altLang="en-US" smtClean="0">
                <a:latin typeface="Calibri" panose="020F0502020204030204" pitchFamily="34" charset="0"/>
              </a:rPr>
              <a:pPr/>
              <a:t>16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5" name="Slide Image Placeholder 1">
            <a:extLst>
              <a:ext uri="{FF2B5EF4-FFF2-40B4-BE49-F238E27FC236}">
                <a16:creationId xmlns:a16="http://schemas.microsoft.com/office/drawing/2014/main" id="{A8955915-807C-584B-86F0-26118CA4292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5586" name="Notes Placeholder 2">
            <a:extLst>
              <a:ext uri="{FF2B5EF4-FFF2-40B4-BE49-F238E27FC236}">
                <a16:creationId xmlns:a16="http://schemas.microsoft.com/office/drawing/2014/main" id="{5D0FAAA9-B865-C241-9726-F590B4D70FA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95587" name="Slide Number Placeholder 3">
            <a:extLst>
              <a:ext uri="{FF2B5EF4-FFF2-40B4-BE49-F238E27FC236}">
                <a16:creationId xmlns:a16="http://schemas.microsoft.com/office/drawing/2014/main" id="{A64FE0A1-806D-5F4F-BB19-8410A90EB9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EF5B4ED-C5F0-F34E-B069-52E35FB86828}" type="slidenum">
              <a:rPr lang="en-US" altLang="en-US" smtClean="0">
                <a:latin typeface="Calibri" panose="020F0502020204030204" pitchFamily="34" charset="0"/>
              </a:rPr>
              <a:pPr/>
              <a:t>103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3" name="Slide Image Placeholder 1">
            <a:extLst>
              <a:ext uri="{FF2B5EF4-FFF2-40B4-BE49-F238E27FC236}">
                <a16:creationId xmlns:a16="http://schemas.microsoft.com/office/drawing/2014/main" id="{359EB3D9-1BB8-7242-A50F-2251C7FC155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7634" name="Notes Placeholder 2">
            <a:extLst>
              <a:ext uri="{FF2B5EF4-FFF2-40B4-BE49-F238E27FC236}">
                <a16:creationId xmlns:a16="http://schemas.microsoft.com/office/drawing/2014/main" id="{5A1B97E1-7ED5-3143-96A0-3155B112E19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97635" name="Slide Number Placeholder 3">
            <a:extLst>
              <a:ext uri="{FF2B5EF4-FFF2-40B4-BE49-F238E27FC236}">
                <a16:creationId xmlns:a16="http://schemas.microsoft.com/office/drawing/2014/main" id="{5E92D293-9022-9147-BEFB-3CD8370715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D939778-ABDA-1741-902B-6E8B5FCC65A8}" type="slidenum">
              <a:rPr lang="en-US" altLang="en-US" smtClean="0">
                <a:latin typeface="Calibri" panose="020F0502020204030204" pitchFamily="34" charset="0"/>
              </a:rPr>
              <a:pPr/>
              <a:t>104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5" name="Slide Image Placeholder 1">
            <a:extLst>
              <a:ext uri="{FF2B5EF4-FFF2-40B4-BE49-F238E27FC236}">
                <a16:creationId xmlns:a16="http://schemas.microsoft.com/office/drawing/2014/main" id="{08726B95-19C7-2C4C-964C-7BD86E49C36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0706" name="Notes Placeholder 2">
            <a:extLst>
              <a:ext uri="{FF2B5EF4-FFF2-40B4-BE49-F238E27FC236}">
                <a16:creationId xmlns:a16="http://schemas.microsoft.com/office/drawing/2014/main" id="{E89B39A0-73C7-0F48-BECA-9E047FA921F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Erratum in Figure 5.10 in x30F4</a:t>
            </a:r>
          </a:p>
        </p:txBody>
      </p:sp>
      <p:sp>
        <p:nvSpPr>
          <p:cNvPr id="200707" name="Slide Number Placeholder 3">
            <a:extLst>
              <a:ext uri="{FF2B5EF4-FFF2-40B4-BE49-F238E27FC236}">
                <a16:creationId xmlns:a16="http://schemas.microsoft.com/office/drawing/2014/main" id="{6AE329B2-7616-334E-A068-7757842496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EBA3910-A64E-984C-B144-2E7CB79E44E7}" type="slidenum">
              <a:rPr lang="en-US" altLang="en-US" smtClean="0">
                <a:latin typeface="Calibri" panose="020F0502020204030204" pitchFamily="34" charset="0"/>
              </a:rPr>
              <a:pPr/>
              <a:t>106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3" name="Slide Image Placeholder 1">
            <a:extLst>
              <a:ext uri="{FF2B5EF4-FFF2-40B4-BE49-F238E27FC236}">
                <a16:creationId xmlns:a16="http://schemas.microsoft.com/office/drawing/2014/main" id="{6376C863-B7BA-6145-BD98-F64FB44D69D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2754" name="Notes Placeholder 2">
            <a:extLst>
              <a:ext uri="{FF2B5EF4-FFF2-40B4-BE49-F238E27FC236}">
                <a16:creationId xmlns:a16="http://schemas.microsoft.com/office/drawing/2014/main" id="{F57C0227-4A58-014F-9F08-E1109D0DA43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Optional example</a:t>
            </a:r>
          </a:p>
        </p:txBody>
      </p:sp>
      <p:sp>
        <p:nvSpPr>
          <p:cNvPr id="202755" name="Slide Number Placeholder 3">
            <a:extLst>
              <a:ext uri="{FF2B5EF4-FFF2-40B4-BE49-F238E27FC236}">
                <a16:creationId xmlns:a16="http://schemas.microsoft.com/office/drawing/2014/main" id="{98159DA6-1B6E-C841-8680-4E7B0DC298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FA76DE5-4554-4645-ACBC-2D68D738A3CF}" type="slidenum">
              <a:rPr lang="en-US" altLang="en-US" smtClean="0">
                <a:latin typeface="Calibri" panose="020F0502020204030204" pitchFamily="34" charset="0"/>
              </a:rPr>
              <a:pPr/>
              <a:t>107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5" name="Slide Image Placeholder 1">
            <a:extLst>
              <a:ext uri="{FF2B5EF4-FFF2-40B4-BE49-F238E27FC236}">
                <a16:creationId xmlns:a16="http://schemas.microsoft.com/office/drawing/2014/main" id="{5F1C5658-F168-0740-9EE0-FF9B656B3F1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826" name="Notes Placeholder 2">
            <a:extLst>
              <a:ext uri="{FF2B5EF4-FFF2-40B4-BE49-F238E27FC236}">
                <a16:creationId xmlns:a16="http://schemas.microsoft.com/office/drawing/2014/main" id="{9DA9160C-FD86-4C47-BE13-D7836371DC4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05827" name="Slide Number Placeholder 3">
            <a:extLst>
              <a:ext uri="{FF2B5EF4-FFF2-40B4-BE49-F238E27FC236}">
                <a16:creationId xmlns:a16="http://schemas.microsoft.com/office/drawing/2014/main" id="{03C8C203-3498-B642-BE14-53EC51B52C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01F0A6C-3CE7-054F-8D9D-BD35CBEC43DA}" type="slidenum">
              <a:rPr lang="en-US" altLang="en-US" smtClean="0">
                <a:latin typeface="Calibri" panose="020F0502020204030204" pitchFamily="34" charset="0"/>
              </a:rPr>
              <a:pPr/>
              <a:t>109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7" name="Slide Image Placeholder 1">
            <a:extLst>
              <a:ext uri="{FF2B5EF4-FFF2-40B4-BE49-F238E27FC236}">
                <a16:creationId xmlns:a16="http://schemas.microsoft.com/office/drawing/2014/main" id="{79FE015A-4578-A847-8618-CB1F0A4EA6F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8898" name="Notes Placeholder 2">
            <a:extLst>
              <a:ext uri="{FF2B5EF4-FFF2-40B4-BE49-F238E27FC236}">
                <a16:creationId xmlns:a16="http://schemas.microsoft.com/office/drawing/2014/main" id="{491DA41A-76D2-2247-9FF6-31976EC444B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08899" name="Slide Number Placeholder 3">
            <a:extLst>
              <a:ext uri="{FF2B5EF4-FFF2-40B4-BE49-F238E27FC236}">
                <a16:creationId xmlns:a16="http://schemas.microsoft.com/office/drawing/2014/main" id="{2C02833C-9A60-3C4C-BB45-6C4B657B2F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62E81F0-5054-8243-B432-00492641270D}" type="slidenum">
              <a:rPr lang="en-US" altLang="en-US" smtClean="0">
                <a:latin typeface="Calibri" panose="020F0502020204030204" pitchFamily="34" charset="0"/>
              </a:rPr>
              <a:pPr/>
              <a:t>111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5" name="Slide Image Placeholder 1">
            <a:extLst>
              <a:ext uri="{FF2B5EF4-FFF2-40B4-BE49-F238E27FC236}">
                <a16:creationId xmlns:a16="http://schemas.microsoft.com/office/drawing/2014/main" id="{641EFF4D-DEC5-A04E-939D-0C255133D7B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0946" name="Notes Placeholder 2">
            <a:extLst>
              <a:ext uri="{FF2B5EF4-FFF2-40B4-BE49-F238E27FC236}">
                <a16:creationId xmlns:a16="http://schemas.microsoft.com/office/drawing/2014/main" id="{44B42A5F-F766-0E49-8E0C-61070AE5FB7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10947" name="Slide Number Placeholder 3">
            <a:extLst>
              <a:ext uri="{FF2B5EF4-FFF2-40B4-BE49-F238E27FC236}">
                <a16:creationId xmlns:a16="http://schemas.microsoft.com/office/drawing/2014/main" id="{ED87507B-DBB8-E044-9B54-AB77B40E49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E6EF454-845C-0043-BDBE-54390D31AD62}" type="slidenum">
              <a:rPr lang="en-US" altLang="en-US" smtClean="0">
                <a:latin typeface="Calibri" panose="020F0502020204030204" pitchFamily="34" charset="0"/>
              </a:rPr>
              <a:pPr/>
              <a:t>112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3" name="Slide Image Placeholder 1">
            <a:extLst>
              <a:ext uri="{FF2B5EF4-FFF2-40B4-BE49-F238E27FC236}">
                <a16:creationId xmlns:a16="http://schemas.microsoft.com/office/drawing/2014/main" id="{7FB985EA-60DF-ED49-B3FA-67EABD74A34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2994" name="Notes Placeholder 2">
            <a:extLst>
              <a:ext uri="{FF2B5EF4-FFF2-40B4-BE49-F238E27FC236}">
                <a16:creationId xmlns:a16="http://schemas.microsoft.com/office/drawing/2014/main" id="{2777D000-7D30-784F-B635-26940A3BEF3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12995" name="Slide Number Placeholder 3">
            <a:extLst>
              <a:ext uri="{FF2B5EF4-FFF2-40B4-BE49-F238E27FC236}">
                <a16:creationId xmlns:a16="http://schemas.microsoft.com/office/drawing/2014/main" id="{10BDDE05-FEE8-7645-972D-C1DBD93660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4807D8A-483E-4D4B-BD5F-4AB33B3B97A6}" type="slidenum">
              <a:rPr lang="en-US" altLang="en-US" smtClean="0">
                <a:latin typeface="Calibri" panose="020F0502020204030204" pitchFamily="34" charset="0"/>
              </a:rPr>
              <a:pPr/>
              <a:t>113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1" name="Slide Image Placeholder 1">
            <a:extLst>
              <a:ext uri="{FF2B5EF4-FFF2-40B4-BE49-F238E27FC236}">
                <a16:creationId xmlns:a16="http://schemas.microsoft.com/office/drawing/2014/main" id="{91FFEC2D-0F99-0F4D-A41E-9AC48FA9A3C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42" name="Notes Placeholder 2">
            <a:extLst>
              <a:ext uri="{FF2B5EF4-FFF2-40B4-BE49-F238E27FC236}">
                <a16:creationId xmlns:a16="http://schemas.microsoft.com/office/drawing/2014/main" id="{E7E5BDD2-8C86-2E41-B6D6-EC00B5FD1A1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15043" name="Slide Number Placeholder 3">
            <a:extLst>
              <a:ext uri="{FF2B5EF4-FFF2-40B4-BE49-F238E27FC236}">
                <a16:creationId xmlns:a16="http://schemas.microsoft.com/office/drawing/2014/main" id="{6B740827-417C-3A40-B277-EABC53AE6B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38787D5-538F-8E4E-980B-FC7EA7FDB0AB}" type="slidenum">
              <a:rPr lang="en-US" altLang="en-US" smtClean="0">
                <a:latin typeface="Calibri" panose="020F0502020204030204" pitchFamily="34" charset="0"/>
              </a:rPr>
              <a:pPr/>
              <a:t>114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Slide Image Placeholder 1">
            <a:extLst>
              <a:ext uri="{FF2B5EF4-FFF2-40B4-BE49-F238E27FC236}">
                <a16:creationId xmlns:a16="http://schemas.microsoft.com/office/drawing/2014/main" id="{A2D3BA69-D9FF-2D40-AFA6-C6FE2B0133D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2466" name="Notes Placeholder 2">
            <a:extLst>
              <a:ext uri="{FF2B5EF4-FFF2-40B4-BE49-F238E27FC236}">
                <a16:creationId xmlns:a16="http://schemas.microsoft.com/office/drawing/2014/main" id="{68326516-305C-004F-AEE0-83250E5264B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62467" name="Slide Number Placeholder 3">
            <a:extLst>
              <a:ext uri="{FF2B5EF4-FFF2-40B4-BE49-F238E27FC236}">
                <a16:creationId xmlns:a16="http://schemas.microsoft.com/office/drawing/2014/main" id="{86A846FB-4888-4E44-845D-0336AA78E4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BA04AAF-557B-E74F-A76E-B2F6F502E739}" type="slidenum">
              <a:rPr lang="en-US" altLang="en-US" smtClean="0">
                <a:latin typeface="Calibri" panose="020F0502020204030204" pitchFamily="34" charset="0"/>
              </a:rPr>
              <a:pPr/>
              <a:t>17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Slide Image Placeholder 1">
            <a:extLst>
              <a:ext uri="{FF2B5EF4-FFF2-40B4-BE49-F238E27FC236}">
                <a16:creationId xmlns:a16="http://schemas.microsoft.com/office/drawing/2014/main" id="{BD0F251F-44D7-3C42-84A8-528614679E2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4" name="Notes Placeholder 2">
            <a:extLst>
              <a:ext uri="{FF2B5EF4-FFF2-40B4-BE49-F238E27FC236}">
                <a16:creationId xmlns:a16="http://schemas.microsoft.com/office/drawing/2014/main" id="{0142460B-72E5-694D-A416-CE82609F0E9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It is a convention, same as German is written from left to right, and Persian is written from right to left.</a:t>
            </a:r>
          </a:p>
        </p:txBody>
      </p:sp>
      <p:sp>
        <p:nvSpPr>
          <p:cNvPr id="64515" name="Slide Number Placeholder 3">
            <a:extLst>
              <a:ext uri="{FF2B5EF4-FFF2-40B4-BE49-F238E27FC236}">
                <a16:creationId xmlns:a16="http://schemas.microsoft.com/office/drawing/2014/main" id="{407921C3-E40E-174B-9F82-9FCA79DE2D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FA4916F-EC7B-3A41-B380-EF10CEE6065E}" type="slidenum">
              <a:rPr lang="en-US" altLang="en-US" smtClean="0">
                <a:latin typeface="Calibri" panose="020F0502020204030204" pitchFamily="34" charset="0"/>
              </a:rPr>
              <a:pPr/>
              <a:t>18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Slide Image Placeholder 1">
            <a:extLst>
              <a:ext uri="{FF2B5EF4-FFF2-40B4-BE49-F238E27FC236}">
                <a16:creationId xmlns:a16="http://schemas.microsoft.com/office/drawing/2014/main" id="{2022F553-9DF0-DC44-B975-3534BA5A882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0" name="Notes Placeholder 2">
            <a:extLst>
              <a:ext uri="{FF2B5EF4-FFF2-40B4-BE49-F238E27FC236}">
                <a16:creationId xmlns:a16="http://schemas.microsoft.com/office/drawing/2014/main" id="{7F061D64-57BB-8644-92A7-73029A54372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32 bits (Pentium IV) or 64 bits (Itanium, IA-64) in real systems</a:t>
            </a:r>
          </a:p>
        </p:txBody>
      </p:sp>
      <p:sp>
        <p:nvSpPr>
          <p:cNvPr id="68611" name="Slide Number Placeholder 3">
            <a:extLst>
              <a:ext uri="{FF2B5EF4-FFF2-40B4-BE49-F238E27FC236}">
                <a16:creationId xmlns:a16="http://schemas.microsoft.com/office/drawing/2014/main" id="{F831670F-F2F6-6F40-9563-7E0FA7E0B3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A982DC1-2055-6A4F-9BD2-D9B01EB3FEE8}" type="slidenum">
              <a:rPr lang="en-US" altLang="en-US" smtClean="0">
                <a:latin typeface="Calibri" panose="020F0502020204030204" pitchFamily="34" charset="0"/>
              </a:rPr>
              <a:pPr/>
              <a:t>21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Slide Image Placeholder 1">
            <a:extLst>
              <a:ext uri="{FF2B5EF4-FFF2-40B4-BE49-F238E27FC236}">
                <a16:creationId xmlns:a16="http://schemas.microsoft.com/office/drawing/2014/main" id="{E5339D7F-7752-0A46-A067-3B3B5E4708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2" name="Notes Placeholder 2">
            <a:extLst>
              <a:ext uri="{FF2B5EF4-FFF2-40B4-BE49-F238E27FC236}">
                <a16:creationId xmlns:a16="http://schemas.microsoft.com/office/drawing/2014/main" id="{F0C5EB8B-7A18-284F-B478-F69D058881B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”Dollar 0” or ”Register 0”</a:t>
            </a:r>
          </a:p>
        </p:txBody>
      </p:sp>
      <p:sp>
        <p:nvSpPr>
          <p:cNvPr id="71683" name="Slide Number Placeholder 3">
            <a:extLst>
              <a:ext uri="{FF2B5EF4-FFF2-40B4-BE49-F238E27FC236}">
                <a16:creationId xmlns:a16="http://schemas.microsoft.com/office/drawing/2014/main" id="{9AB950C1-1F78-B346-A5FD-A17C2EDBDC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66037CA-1C33-F84F-9D84-9C0BA146B472}" type="slidenum">
              <a:rPr lang="en-US" altLang="en-US" smtClean="0">
                <a:latin typeface="Calibri" panose="020F0502020204030204" pitchFamily="34" charset="0"/>
              </a:rPr>
              <a:pPr/>
              <a:t>23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5333D6EB-8256-9F4E-821D-A40171CCEB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C4DEB27F-0EB9-944A-97B3-F6272F64A0A4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A08FC8D8-D5F8-844F-8677-D5C88E15887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81A2AEF-2275-C144-95DA-6ED1B2FD0C1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000000"/>
                </a:solidFill>
                <a:latin typeface="Garamond" pitchFamily="-106" charset="0"/>
                <a:ea typeface="Arial" pitchFamily="-106" charset="0"/>
                <a:cs typeface="Arial" pitchFamily="-106" charset="0"/>
              </a:defRPr>
            </a:lvl1pPr>
          </a:lstStyle>
          <a:p>
            <a:pPr>
              <a:defRPr/>
            </a:pPr>
            <a:r>
              <a:rPr lang="en-US"/>
              <a:t>Efficient Runahead Execution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DE9DB57-52D0-6A46-B2DF-C367DABD47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E4B7F5A-B740-DF46-BDD8-F940E6D41D8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B79D8E1D-6458-1949-8049-ECA4AAEBB3F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5731113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6F45E1A8-E69E-E948-90B1-C7A00A5A6BF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29586BCB-B6E5-FE42-88EA-4BEA3781F41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7E97ED-1878-A94D-B003-995291745B3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254445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34E1BA86-63E8-4E4A-B32E-E3DD2D526FE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03F58F2B-6D5F-CE45-81EC-189AAB33CB5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6F7264-CDB4-764B-8C15-9CFE2FA4770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8456015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53A873E0-123F-4441-A4B7-4050ACC9C89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9D8F3AAE-DB74-984C-B464-D5F032BB63B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5F1187-571C-B746-B301-494996060B3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389910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E4EAF475-E204-2148-9FC2-5786FA8CC2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B52AC033-D7BF-AA46-8633-51FD2BBF641B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676AE5CE-FEA3-CE4C-8267-F05A6D2B196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389F66E-8E00-1849-B879-26851F3F915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000000"/>
                </a:solidFill>
                <a:latin typeface="Garamond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8BFE9E6A-7A84-F349-A607-376736F576F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A36755D-0F5D-BD4D-8685-BF5C96ED691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629A3B32-2B85-994D-8B5A-7388629F85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516761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7527"/>
            <a:ext cx="8610600" cy="51937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503F42B1-CB59-2446-9AF6-69DFADDF36F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9E031370-CF31-804A-9CFB-7FF8F386B05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AF71DB-A84B-2F4E-ACCB-ADB331F7C96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671475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CA04DC77-1F5F-8E47-A833-E3EB16EA7BF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D1B93EBD-6BA0-5548-9B9A-AE6D3F7B139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139060-9E33-BA4B-9EB7-9B7C11ED200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8237280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C9B55CCE-B200-D043-881A-FC8609EC7A8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EA0638BE-3FCD-7444-BBD9-7151BF9E5F6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3D05F7-678D-4540-9714-BC34D1ADCA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8812882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>
            <a:extLst>
              <a:ext uri="{FF2B5EF4-FFF2-40B4-BE49-F238E27FC236}">
                <a16:creationId xmlns:a16="http://schemas.microsoft.com/office/drawing/2014/main" id="{AB843667-DB1B-6744-9F3B-20DAA9A2BED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9FB076A7-C06F-8943-85F3-07FDA8956E5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7D6096-CB49-BC4C-9D7F-7F6C377C784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646438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>
            <a:extLst>
              <a:ext uri="{FF2B5EF4-FFF2-40B4-BE49-F238E27FC236}">
                <a16:creationId xmlns:a16="http://schemas.microsoft.com/office/drawing/2014/main" id="{4C90107D-7BDB-6D4D-A09D-A5FA8D8B8A1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030">
            <a:extLst>
              <a:ext uri="{FF2B5EF4-FFF2-40B4-BE49-F238E27FC236}">
                <a16:creationId xmlns:a16="http://schemas.microsoft.com/office/drawing/2014/main" id="{0C21D09F-C772-A14F-9C48-6F5B589A5D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08F4D3-FB5C-BB4A-B720-0364984FD0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8553276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>
            <a:extLst>
              <a:ext uri="{FF2B5EF4-FFF2-40B4-BE49-F238E27FC236}">
                <a16:creationId xmlns:a16="http://schemas.microsoft.com/office/drawing/2014/main" id="{4661DD79-9B85-4848-8746-6DE84C31F09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030">
            <a:extLst>
              <a:ext uri="{FF2B5EF4-FFF2-40B4-BE49-F238E27FC236}">
                <a16:creationId xmlns:a16="http://schemas.microsoft.com/office/drawing/2014/main" id="{7DADDA51-5B72-5F40-8939-DFAEF8D32ED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721AE-A61D-5843-AF27-8E8EEF9E53C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919797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7527"/>
            <a:ext cx="8610600" cy="51937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95D8141D-7F77-524A-AFBC-6865A5A5A5C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32F18B86-59B1-6842-851F-0AF08A2C461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38E767-2840-4848-8BB5-A4773479E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7670421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0BF44A11-ADD4-9846-96AC-51594A4CAC5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CE87069D-06AE-BB4B-B7B7-4B8930ED4FE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F4BCC3-C670-1949-AC16-915CDAAC28E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7928666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5C7D566E-A7D7-804A-B81B-C2E654554D7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25B80129-721B-C248-8AB5-5D287ABFC3F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14ABDA-359A-5845-984C-4AA90217327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3996420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9036F948-6899-2B48-8FE3-8918424EF9C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434B3EEE-D2E5-7C4A-BE25-78A79D3EA42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2530DD-0787-464F-AFD8-5812E81DAD3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6277927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97686A1F-2D00-694C-A33A-050C89571D4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2F46828E-6A38-CB46-9BC8-82E85EE33D5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6282A4-2802-0D46-AE92-809C31DDDA5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1096051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E09DC19C-D320-D949-8EC0-CEBC85B19E3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2354BFC1-CD81-2240-B053-5350DF20B99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9ED493-1586-2F4A-955E-C13D392557C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9329154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A9EA0B3F-93EF-2C42-95AB-3C98251653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BC999FE3-4A89-7F44-9BB1-EDF094B962BB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DAF5B9ED-CE6A-8B4A-823B-E329ED3BF054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E1BE83F-BEBB-464F-B62B-AC92CB9EA9F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000000"/>
                </a:solidFill>
                <a:latin typeface="Garamond" pitchFamily="-106" charset="0"/>
                <a:ea typeface="Arial" pitchFamily="-106" charset="0"/>
                <a:cs typeface="Arial" pitchFamily="-106" charset="0"/>
              </a:defRPr>
            </a:lvl1pPr>
          </a:lstStyle>
          <a:p>
            <a:pPr>
              <a:defRPr/>
            </a:pPr>
            <a:r>
              <a:rPr lang="en-US"/>
              <a:t>Efficient Runahead Execution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3FAF2373-6A28-C349-ADFB-D3976B76E69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0A89E967-D668-7444-BC4F-D26D9DC693C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BFEFA9E5-DA10-2444-9159-D3A3951D61F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2806233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7527"/>
            <a:ext cx="8610600" cy="51937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4AB56AA7-A904-B34E-983E-0318F594BE5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889B74A2-5AB7-2546-9655-B8365E48A7C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053582-5B74-3345-9561-E231EF842AB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6316066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3F3C88D0-C6CB-E740-BBF9-9006AF70E47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92933832-AD86-9742-B2BA-088D9CEC339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CA81B3-8600-624B-9FF6-D7F789D4F8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6254726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3D027CE1-E988-4C4C-BFF1-8E5ED9BA3F6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0FE3BBB6-B3D8-C94C-989F-6EF8082AD53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608250-90BD-AC4B-9FFE-603CDCDC8C4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077872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>
            <a:extLst>
              <a:ext uri="{FF2B5EF4-FFF2-40B4-BE49-F238E27FC236}">
                <a16:creationId xmlns:a16="http://schemas.microsoft.com/office/drawing/2014/main" id="{39FAC078-4730-A049-96BC-3DECAD22EE1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40BFE27F-CCE4-FE42-B8D3-083D0049562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3AF1D6-BF74-A843-A2E1-4C9AFE993A6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185413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5D3F5BB1-4656-4E47-93A5-D3D1799AD1B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CB30FDAF-00E9-934B-B0D2-43B72DB7AC5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1A0B43-CA8F-C44A-B8C5-895B65DD5C6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3720471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>
            <a:extLst>
              <a:ext uri="{FF2B5EF4-FFF2-40B4-BE49-F238E27FC236}">
                <a16:creationId xmlns:a16="http://schemas.microsoft.com/office/drawing/2014/main" id="{A7D6FE6F-DDDE-A840-852A-4305F0D4E14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030">
            <a:extLst>
              <a:ext uri="{FF2B5EF4-FFF2-40B4-BE49-F238E27FC236}">
                <a16:creationId xmlns:a16="http://schemas.microsoft.com/office/drawing/2014/main" id="{60295AA6-3765-FA4D-BF9F-DB71BAAF108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3E1DE4-3A0F-054A-915A-3A04E92501E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4306095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>
            <a:extLst>
              <a:ext uri="{FF2B5EF4-FFF2-40B4-BE49-F238E27FC236}">
                <a16:creationId xmlns:a16="http://schemas.microsoft.com/office/drawing/2014/main" id="{E2C2CB62-2EA6-2345-97F8-CDC935AA219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030">
            <a:extLst>
              <a:ext uri="{FF2B5EF4-FFF2-40B4-BE49-F238E27FC236}">
                <a16:creationId xmlns:a16="http://schemas.microsoft.com/office/drawing/2014/main" id="{5B12F097-0A0F-DF4F-8F68-F69577E5A1E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86B3EB-414E-0644-9FDA-46B995DB57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324123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B736EEED-0CE0-2C44-8E3C-13FF3139CB0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D467698B-CF30-1D4F-B3AA-90B2F7EBE29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3CB82D-E7F2-B046-9402-2EF2450506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7278410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403D2E53-9DD4-E74F-A8E7-4367352BDAF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29A50079-2362-8C43-836F-ED50C9C9CDD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B0F15A-C51E-8642-B5AE-71A7F0A8763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0580028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F24D3ACC-E4A9-3F4F-806B-FEDD440F8C6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D540F30E-FA33-AC46-B60F-7E15A6A1171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13D0B0-C41A-1048-9B9A-08000F5670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1903198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210D054D-CB05-514F-A0B3-816A2BC186A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33986843-5B19-044C-AAA3-CEA52C71019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47C306-2763-144E-AC70-F0E531D5447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2116860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3F4A563C-BBD2-0648-9537-2FC8AC336F4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AD4CA220-9B3F-BC4B-9922-EBD89BBDF2A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2C1435-E642-914A-81A9-ADC4DF4EA41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2012596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F911D5CE-1D03-43F3-A92B-DD06A441D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77AEB27B-8C7B-48B1-AE19-38CC35610110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F759EE34-9544-4B3D-877E-29F053F56E92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064DE93-AA8B-43DB-80E8-90D84C21CEA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000000"/>
                </a:solidFill>
                <a:latin typeface="Garamond" pitchFamily="-106" charset="0"/>
                <a:ea typeface="Arial" pitchFamily="-106" charset="0"/>
                <a:cs typeface="Arial" pitchFamily="-106" charset="0"/>
              </a:defRPr>
            </a:lvl1pPr>
          </a:lstStyle>
          <a:p>
            <a:pPr>
              <a:defRPr/>
            </a:pPr>
            <a:r>
              <a:rPr lang="en-US"/>
              <a:t>Efficient Runahead Execution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1DC722D-6C17-40EA-93F1-C11F93A9A7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A571157-599A-48CF-B33B-15D664195DE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5BEF67B4-941F-4736-A122-66E8AE1B419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6470133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7527"/>
            <a:ext cx="8610600" cy="51937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4BEBEC74-F2C6-4E33-B4B4-3463BC51B87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D0935758-6439-4EDF-98CC-8D53CEFBBF7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A640EF-F0E2-4E49-9455-7E266BCEBB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2253752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45E35761-913B-4F9F-B95F-062F4851F2B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46C80198-94D1-4027-AFBC-3110C05B1FE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57CB90-D777-4C85-8197-A11CF165257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3428916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4C1FDEEA-6544-9B45-AD63-08EA7FC2A86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51A674D5-CDAA-8745-90C7-D66081BBFB9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0C9CF4-52A4-B945-AA2F-A0DEC89C51F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4508606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508E948F-ED37-4068-9F16-9E67505D15B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1CF2122A-87FD-420E-AE10-3DB1CD85C91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6AAF50-49AA-4C46-84C3-9E6309E4793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6832958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>
            <a:extLst>
              <a:ext uri="{FF2B5EF4-FFF2-40B4-BE49-F238E27FC236}">
                <a16:creationId xmlns:a16="http://schemas.microsoft.com/office/drawing/2014/main" id="{9F109693-0249-41A3-9F50-E65F9836864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FE7734D2-ACBB-46E0-A232-AD426BE9100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E60853-3375-497B-B7D1-7DED7CCC43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7367748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>
            <a:extLst>
              <a:ext uri="{FF2B5EF4-FFF2-40B4-BE49-F238E27FC236}">
                <a16:creationId xmlns:a16="http://schemas.microsoft.com/office/drawing/2014/main" id="{8B93F1F3-721C-44A8-BBDC-BABA43CC76C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030">
            <a:extLst>
              <a:ext uri="{FF2B5EF4-FFF2-40B4-BE49-F238E27FC236}">
                <a16:creationId xmlns:a16="http://schemas.microsoft.com/office/drawing/2014/main" id="{34026986-6952-48D0-93DE-0A5D45FCF40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79EF5C-C746-4084-8A0D-12DD977AB7F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65486745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>
            <a:extLst>
              <a:ext uri="{FF2B5EF4-FFF2-40B4-BE49-F238E27FC236}">
                <a16:creationId xmlns:a16="http://schemas.microsoft.com/office/drawing/2014/main" id="{75BCD08E-B313-4295-A258-151D0B05035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030">
            <a:extLst>
              <a:ext uri="{FF2B5EF4-FFF2-40B4-BE49-F238E27FC236}">
                <a16:creationId xmlns:a16="http://schemas.microsoft.com/office/drawing/2014/main" id="{2BB9CE3F-0359-403B-8352-6E11FDE578C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E64830-CC28-4849-8159-ACD7D046E82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3023047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13D42EDF-70BC-45DE-99FB-D1DC5BB4245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E70F3C65-A142-41EB-A3AE-008CC705051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F5AE56-10B6-4E9B-AF09-C36EF1DA3FA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8736278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8DD3EF48-208E-4BEB-914A-672A2E1164E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700DE9B3-D11D-490F-B930-15FDED4C7DE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AE1721-0AB3-4070-A572-4A260012E1E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95255568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DBFDE82C-F3F2-414E-B0D5-A9C5F332F63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7EEC5C75-DEEC-466B-B4CA-433EA60AC52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D4EB96-1D1F-4727-BA41-F8213483DA3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9086585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D72EAE6A-AA7B-416A-B451-FE0859769DB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A3C5A18F-2ACE-466C-9FD9-A13486B80CA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530683-A928-4246-A266-8549E4F3D26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1929372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CF5177B8-2D3C-4F5A-A583-9F772A91118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65BEDB5B-5A04-486E-909C-E6525508355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5EA492-E4F7-4B19-BF34-75DD9D5F185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656962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>
            <a:extLst>
              <a:ext uri="{FF2B5EF4-FFF2-40B4-BE49-F238E27FC236}">
                <a16:creationId xmlns:a16="http://schemas.microsoft.com/office/drawing/2014/main" id="{28D87D4F-A892-8744-9E2F-E7C998405A4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6B0D6732-A647-A349-9BCD-56F719D2CB9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0AFA86-D13B-BF43-A37D-CF52504F2F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942120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>
            <a:extLst>
              <a:ext uri="{FF2B5EF4-FFF2-40B4-BE49-F238E27FC236}">
                <a16:creationId xmlns:a16="http://schemas.microsoft.com/office/drawing/2014/main" id="{AA3B5410-7DDE-A143-BFB8-6671F0CFE40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030">
            <a:extLst>
              <a:ext uri="{FF2B5EF4-FFF2-40B4-BE49-F238E27FC236}">
                <a16:creationId xmlns:a16="http://schemas.microsoft.com/office/drawing/2014/main" id="{A762FA77-F791-7C4F-A9FC-5E9CF3ECD44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D2B2FC-07B8-4A42-AD1C-B3157FFD178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0342588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>
            <a:extLst>
              <a:ext uri="{FF2B5EF4-FFF2-40B4-BE49-F238E27FC236}">
                <a16:creationId xmlns:a16="http://schemas.microsoft.com/office/drawing/2014/main" id="{4B2D500A-D80D-2C49-9C77-944A52ECBD4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030">
            <a:extLst>
              <a:ext uri="{FF2B5EF4-FFF2-40B4-BE49-F238E27FC236}">
                <a16:creationId xmlns:a16="http://schemas.microsoft.com/office/drawing/2014/main" id="{35B1C1C1-A6F7-1640-A732-E51E31DA99C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E587F2-4F8D-A74D-B248-A1D18335932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214717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4DF74F46-1757-7548-AEF2-1B5F029589C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4893CEBB-923C-FA49-9B23-41F7EE991B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A6B2E5-931E-9B48-B6FA-DEB871C3F4E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166173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587C9CA9-535F-B54D-A8E4-35CF8ED3567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F5EB3970-3B3F-374E-AD70-A37054A3307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5A07FC-5401-6346-ACC6-9F183BE4673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474434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26">
            <a:extLst>
              <a:ext uri="{FF2B5EF4-FFF2-40B4-BE49-F238E27FC236}">
                <a16:creationId xmlns:a16="http://schemas.microsoft.com/office/drawing/2014/main" id="{6A9B7323-9E47-E04F-AB93-1167412C30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1027">
            <a:extLst>
              <a:ext uri="{FF2B5EF4-FFF2-40B4-BE49-F238E27FC236}">
                <a16:creationId xmlns:a16="http://schemas.microsoft.com/office/drawing/2014/main" id="{9EC75181-9815-3345-A892-7DF87B9F69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898525"/>
            <a:ext cx="8610600" cy="523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>
            <a:extLst>
              <a:ext uri="{FF2B5EF4-FFF2-40B4-BE49-F238E27FC236}">
                <a16:creationId xmlns:a16="http://schemas.microsoft.com/office/drawing/2014/main" id="{FB27DE1A-995B-F84B-A209-905E088889D1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0358" name="Rectangle 1030">
            <a:extLst>
              <a:ext uri="{FF2B5EF4-FFF2-40B4-BE49-F238E27FC236}">
                <a16:creationId xmlns:a16="http://schemas.microsoft.com/office/drawing/2014/main" id="{1C118F5D-ED4C-CD43-956D-D140C7239DE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77038" y="631825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000000"/>
                </a:solidFill>
                <a:latin typeface="Garamond" charset="0"/>
                <a:ea typeface="ＭＳ Ｐゴシック" charset="-128"/>
              </a:defRPr>
            </a:lvl1pPr>
          </a:lstStyle>
          <a:p>
            <a:pPr>
              <a:defRPr/>
            </a:pPr>
            <a:fld id="{90CADE76-2DD9-EC45-BED3-5F2AC060B31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0" name="Line 1032">
            <a:extLst>
              <a:ext uri="{FF2B5EF4-FFF2-40B4-BE49-F238E27FC236}">
                <a16:creationId xmlns:a16="http://schemas.microsoft.com/office/drawing/2014/main" id="{10089752-8757-0342-9C38-D45308C6D2C6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6481763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Line 1033">
            <a:extLst>
              <a:ext uri="{FF2B5EF4-FFF2-40B4-BE49-F238E27FC236}">
                <a16:creationId xmlns:a16="http://schemas.microsoft.com/office/drawing/2014/main" id="{DE7EF6C5-026F-4C42-9331-6B87102729B3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28600" y="898525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75" r:id="rId1"/>
    <p:sldLayoutId id="2147484731" r:id="rId2"/>
    <p:sldLayoutId id="2147484732" r:id="rId3"/>
    <p:sldLayoutId id="2147484733" r:id="rId4"/>
    <p:sldLayoutId id="2147484734" r:id="rId5"/>
    <p:sldLayoutId id="2147484735" r:id="rId6"/>
    <p:sldLayoutId id="2147484736" r:id="rId7"/>
    <p:sldLayoutId id="2147484737" r:id="rId8"/>
    <p:sldLayoutId id="2147484738" r:id="rId9"/>
    <p:sldLayoutId id="2147484739" r:id="rId10"/>
    <p:sldLayoutId id="2147484740" r:id="rId11"/>
    <p:sldLayoutId id="2147484741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  <a:ea typeface="ＭＳ Ｐゴシック" pitchFamily="-106" charset="-128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ＭＳ Ｐゴシック" pitchFamily="-106" charset="-128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  <a:ea typeface="ＭＳ Ｐゴシック" pitchFamily="-106" charset="-128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026">
            <a:extLst>
              <a:ext uri="{FF2B5EF4-FFF2-40B4-BE49-F238E27FC236}">
                <a16:creationId xmlns:a16="http://schemas.microsoft.com/office/drawing/2014/main" id="{8CE3C092-F6BE-354A-8A1A-0B36A5D264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4339" name="Rectangle 1027">
            <a:extLst>
              <a:ext uri="{FF2B5EF4-FFF2-40B4-BE49-F238E27FC236}">
                <a16:creationId xmlns:a16="http://schemas.microsoft.com/office/drawing/2014/main" id="{9266CE19-17DC-E948-8221-619E569A6F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898525"/>
            <a:ext cx="8610600" cy="523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>
            <a:extLst>
              <a:ext uri="{FF2B5EF4-FFF2-40B4-BE49-F238E27FC236}">
                <a16:creationId xmlns:a16="http://schemas.microsoft.com/office/drawing/2014/main" id="{31318EF5-EE6F-AA49-93D4-51D624D95F4E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0358" name="Rectangle 1030">
            <a:extLst>
              <a:ext uri="{FF2B5EF4-FFF2-40B4-BE49-F238E27FC236}">
                <a16:creationId xmlns:a16="http://schemas.microsoft.com/office/drawing/2014/main" id="{1A7905B3-DB59-0F4F-9A20-875E10614F4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77038" y="631825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000000"/>
                </a:solidFill>
                <a:latin typeface="Garamond" panose="02020404030301010803" pitchFamily="18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FAEC7A84-85F8-0645-A488-12CD9F532B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4342" name="Line 1032">
            <a:extLst>
              <a:ext uri="{FF2B5EF4-FFF2-40B4-BE49-F238E27FC236}">
                <a16:creationId xmlns:a16="http://schemas.microsoft.com/office/drawing/2014/main" id="{D8469DFF-E638-004E-9455-2A1F69C75035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6481763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3" name="Line 1033">
            <a:extLst>
              <a:ext uri="{FF2B5EF4-FFF2-40B4-BE49-F238E27FC236}">
                <a16:creationId xmlns:a16="http://schemas.microsoft.com/office/drawing/2014/main" id="{A0D85D9D-0EDF-3D44-A3C6-91310BDCCACB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28600" y="898525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77" r:id="rId1"/>
    <p:sldLayoutId id="2147484753" r:id="rId2"/>
    <p:sldLayoutId id="2147484754" r:id="rId3"/>
    <p:sldLayoutId id="2147484755" r:id="rId4"/>
    <p:sldLayoutId id="2147484756" r:id="rId5"/>
    <p:sldLayoutId id="2147484757" r:id="rId6"/>
    <p:sldLayoutId id="2147484758" r:id="rId7"/>
    <p:sldLayoutId id="2147484759" r:id="rId8"/>
    <p:sldLayoutId id="2147484760" r:id="rId9"/>
    <p:sldLayoutId id="2147484761" r:id="rId10"/>
    <p:sldLayoutId id="2147484762" r:id="rId11"/>
    <p:sldLayoutId id="2147484763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  <a:ea typeface="ＭＳ Ｐゴシック" pitchFamily="-106" charset="-128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ＭＳ Ｐゴシック" pitchFamily="-106" charset="-128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  <a:ea typeface="ＭＳ Ｐゴシック" pitchFamily="-106" charset="-128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1026">
            <a:extLst>
              <a:ext uri="{FF2B5EF4-FFF2-40B4-BE49-F238E27FC236}">
                <a16:creationId xmlns:a16="http://schemas.microsoft.com/office/drawing/2014/main" id="{844B9541-6C1E-664A-BFF9-A03EA2840A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7651" name="Rectangle 1027">
            <a:extLst>
              <a:ext uri="{FF2B5EF4-FFF2-40B4-BE49-F238E27FC236}">
                <a16:creationId xmlns:a16="http://schemas.microsoft.com/office/drawing/2014/main" id="{7D2ED355-EE8E-E744-AD32-FEBF9255CE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898525"/>
            <a:ext cx="8610600" cy="523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>
            <a:extLst>
              <a:ext uri="{FF2B5EF4-FFF2-40B4-BE49-F238E27FC236}">
                <a16:creationId xmlns:a16="http://schemas.microsoft.com/office/drawing/2014/main" id="{6352BEE8-3EAC-0747-95FA-D5EB8C1CF77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0358" name="Rectangle 1030">
            <a:extLst>
              <a:ext uri="{FF2B5EF4-FFF2-40B4-BE49-F238E27FC236}">
                <a16:creationId xmlns:a16="http://schemas.microsoft.com/office/drawing/2014/main" id="{46605FE8-2EF7-5844-A8FC-3BAE6914A31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77038" y="631825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000000"/>
                </a:solidFill>
                <a:latin typeface="Garamond" charset="0"/>
                <a:ea typeface="ＭＳ Ｐゴシック" charset="-128"/>
              </a:defRPr>
            </a:lvl1pPr>
          </a:lstStyle>
          <a:p>
            <a:pPr>
              <a:defRPr/>
            </a:pPr>
            <a:fld id="{B6B08D3E-5799-4A46-A2E7-D03382DE46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27654" name="Line 1032">
            <a:extLst>
              <a:ext uri="{FF2B5EF4-FFF2-40B4-BE49-F238E27FC236}">
                <a16:creationId xmlns:a16="http://schemas.microsoft.com/office/drawing/2014/main" id="{D7890A87-1437-4444-A844-6145B65FBB7E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6481763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655" name="Line 1033">
            <a:extLst>
              <a:ext uri="{FF2B5EF4-FFF2-40B4-BE49-F238E27FC236}">
                <a16:creationId xmlns:a16="http://schemas.microsoft.com/office/drawing/2014/main" id="{DC6AFAD7-7DE4-094D-90C5-E3009D5ECB4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28600" y="898525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78" r:id="rId1"/>
    <p:sldLayoutId id="2147484764" r:id="rId2"/>
    <p:sldLayoutId id="2147484765" r:id="rId3"/>
    <p:sldLayoutId id="2147484766" r:id="rId4"/>
    <p:sldLayoutId id="2147484767" r:id="rId5"/>
    <p:sldLayoutId id="2147484768" r:id="rId6"/>
    <p:sldLayoutId id="2147484769" r:id="rId7"/>
    <p:sldLayoutId id="2147484770" r:id="rId8"/>
    <p:sldLayoutId id="2147484771" r:id="rId9"/>
    <p:sldLayoutId id="2147484772" r:id="rId10"/>
    <p:sldLayoutId id="2147484773" r:id="rId11"/>
    <p:sldLayoutId id="2147484774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  <a:ea typeface="ＭＳ Ｐゴシック" pitchFamily="-106" charset="-128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ＭＳ Ｐゴシック" pitchFamily="-106" charset="-128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  <a:ea typeface="ＭＳ Ｐゴシック" pitchFamily="-106" charset="-128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26">
            <a:extLst>
              <a:ext uri="{FF2B5EF4-FFF2-40B4-BE49-F238E27FC236}">
                <a16:creationId xmlns:a16="http://schemas.microsoft.com/office/drawing/2014/main" id="{46C694A2-54AD-4FF4-B2F2-81DC9923BC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1027">
            <a:extLst>
              <a:ext uri="{FF2B5EF4-FFF2-40B4-BE49-F238E27FC236}">
                <a16:creationId xmlns:a16="http://schemas.microsoft.com/office/drawing/2014/main" id="{67170251-7E76-4FFB-A952-1B83F887B1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898525"/>
            <a:ext cx="8610600" cy="523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>
            <a:extLst>
              <a:ext uri="{FF2B5EF4-FFF2-40B4-BE49-F238E27FC236}">
                <a16:creationId xmlns:a16="http://schemas.microsoft.com/office/drawing/2014/main" id="{D4894F77-4824-1C4D-B980-C0F4BA1A550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0358" name="Rectangle 1030">
            <a:extLst>
              <a:ext uri="{FF2B5EF4-FFF2-40B4-BE49-F238E27FC236}">
                <a16:creationId xmlns:a16="http://schemas.microsoft.com/office/drawing/2014/main" id="{57C535B2-C077-3C46-A187-4CBEF0169A1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77038" y="631825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000000"/>
                </a:solidFill>
                <a:latin typeface="Garamond" panose="02020404030301010803" pitchFamily="18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A1792FE-B979-4B8F-8C52-F1BB9B0ADA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0" name="Line 1032">
            <a:extLst>
              <a:ext uri="{FF2B5EF4-FFF2-40B4-BE49-F238E27FC236}">
                <a16:creationId xmlns:a16="http://schemas.microsoft.com/office/drawing/2014/main" id="{2C65365F-97EB-416E-A484-DA52A7C34173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6481763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Line 1033">
            <a:extLst>
              <a:ext uri="{FF2B5EF4-FFF2-40B4-BE49-F238E27FC236}">
                <a16:creationId xmlns:a16="http://schemas.microsoft.com/office/drawing/2014/main" id="{E86820B6-8C54-40C0-B059-C65ADA4BF7CE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28600" y="898525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89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80" r:id="rId1"/>
    <p:sldLayoutId id="2147484781" r:id="rId2"/>
    <p:sldLayoutId id="2147484782" r:id="rId3"/>
    <p:sldLayoutId id="2147484783" r:id="rId4"/>
    <p:sldLayoutId id="2147484784" r:id="rId5"/>
    <p:sldLayoutId id="2147484785" r:id="rId6"/>
    <p:sldLayoutId id="2147484786" r:id="rId7"/>
    <p:sldLayoutId id="2147484787" r:id="rId8"/>
    <p:sldLayoutId id="2147484788" r:id="rId9"/>
    <p:sldLayoutId id="2147484789" r:id="rId10"/>
    <p:sldLayoutId id="2147484790" r:id="rId11"/>
    <p:sldLayoutId id="2147484791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200">
          <a:solidFill>
            <a:schemeClr val="tx1"/>
          </a:solidFill>
          <a:latin typeface="+mn-lt"/>
          <a:ea typeface="ＭＳ Ｐゴシック" pitchFamily="-106" charset="-128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  <a:ea typeface="ＭＳ Ｐゴシック" pitchFamily="-106" charset="-128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>
          <a:solidFill>
            <a:schemeClr val="tx1"/>
          </a:solidFill>
          <a:latin typeface="+mn-lt"/>
          <a:ea typeface="ＭＳ Ｐゴシック" pitchFamily="-106" charset="-128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oodle-app2.let.ethz.ch/mod/assign/view.php?id=421558" TargetMode="External"/><Relationship Id="rId2" Type="http://schemas.openxmlformats.org/officeDocument/2006/relationships/hyperlink" Target="https://www.youtube.com/watch?v=kgiZlSOcGFM" TargetMode="External"/><Relationship Id="rId1" Type="http://schemas.openxmlformats.org/officeDocument/2006/relationships/slideLayout" Target="../slideLayouts/slideLayout3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safari.ethz.ch/digitaltechnik/spring2019/lib/exe/fetch.php?media=gordon_moore_1965_article.pdf" TargetMode="External"/><Relationship Id="rId1" Type="http://schemas.openxmlformats.org/officeDocument/2006/relationships/slideLayout" Target="../slideLayouts/slideLayout3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people.inf.ethz.ch/omutlu/pub/staged-memory-scheduling_isca12.pdf" TargetMode="External"/><Relationship Id="rId3" Type="http://schemas.openxmlformats.org/officeDocument/2006/relationships/hyperlink" Target="https://safari.ethz.ch/digitaltechnik/spring2019/lib/exe/fetch.php?media=onur-digitaldesign-s19-how-to-do-the-paper-reviews.ppt" TargetMode="External"/><Relationship Id="rId7" Type="http://schemas.openxmlformats.org/officeDocument/2006/relationships/hyperlink" Target="https://safari.ethz.ch/digitaltechnik/spring2019/lib/exe/fetch.php?media=review-chapter-om-2.pdf" TargetMode="External"/><Relationship Id="rId2" Type="http://schemas.openxmlformats.org/officeDocument/2006/relationships/hyperlink" Target="https://safari.ethz.ch/digitaltechnik/spring2019/lib/exe/fetch.php?media=onur-digitaldesign-s19-how-to-do-the-paper-reviews.pdf" TargetMode="External"/><Relationship Id="rId1" Type="http://schemas.openxmlformats.org/officeDocument/2006/relationships/slideLayout" Target="../slideLayouts/slideLayout38.xml"/><Relationship Id="rId6" Type="http://schemas.openxmlformats.org/officeDocument/2006/relationships/hyperlink" Target="https://safari.ethz.ch/digitaltechnik/spring2019/lib/exe/fetch.php?media=review-chapter-om.pdf" TargetMode="External"/><Relationship Id="rId5" Type="http://schemas.openxmlformats.org/officeDocument/2006/relationships/hyperlink" Target="https://people.inf.ethz.ch/omutlu/pub/main-memory-scaling_springer15.pdf" TargetMode="External"/><Relationship Id="rId4" Type="http://schemas.openxmlformats.org/officeDocument/2006/relationships/hyperlink" Target="https://www.youtube.com/watch?v=tOL6FANAJ8c" TargetMode="External"/><Relationship Id="rId9" Type="http://schemas.openxmlformats.org/officeDocument/2006/relationships/hyperlink" Target="https://safari.ethz.ch/digitaltechnik/spring2019/lib/exe/fetch.php?media=review-sms.pdf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4">
            <a:extLst>
              <a:ext uri="{FF2B5EF4-FFF2-40B4-BE49-F238E27FC236}">
                <a16:creationId xmlns:a16="http://schemas.microsoft.com/office/drawing/2014/main" id="{48A963B1-7CED-5440-A0CA-52578B5A24A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96081" y="457200"/>
            <a:ext cx="8428037" cy="1720850"/>
          </a:xfrm>
        </p:spPr>
        <p:txBody>
          <a:bodyPr/>
          <a:lstStyle/>
          <a:p>
            <a:pPr algn="ctr" eaLnBrk="1" hangingPunct="1"/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sz="4500" b="1" dirty="0">
                <a:ea typeface="ＭＳ Ｐゴシック" panose="020B0600070205080204" pitchFamily="34" charset="-128"/>
              </a:rPr>
              <a:t>Digital Design &amp; Computer Arch.</a:t>
            </a:r>
            <a:br>
              <a:rPr lang="en-US" altLang="en-US" sz="4500" b="1" dirty="0">
                <a:ea typeface="ＭＳ Ｐゴシック" panose="020B0600070205080204" pitchFamily="34" charset="-128"/>
              </a:rPr>
            </a:br>
            <a:br>
              <a:rPr lang="en-US" altLang="en-US" sz="1000" b="1" dirty="0">
                <a:ea typeface="ＭＳ Ｐゴシック" panose="020B0600070205080204" pitchFamily="34" charset="-128"/>
              </a:rPr>
            </a:br>
            <a:r>
              <a:rPr lang="en-US" altLang="en-US" sz="43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Lecture 9: Von Neumann Model,</a:t>
            </a:r>
            <a:br>
              <a:rPr lang="en-US" altLang="en-US" sz="4300" dirty="0">
                <a:solidFill>
                  <a:srgbClr val="FF0000"/>
                </a:solidFill>
                <a:ea typeface="ＭＳ Ｐゴシック" panose="020B0600070205080204" pitchFamily="34" charset="-128"/>
              </a:rPr>
            </a:br>
            <a:r>
              <a:rPr lang="en-US" altLang="en-US" sz="43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ISA, LC-3 and MIPS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2055-A21C-2048-B880-6CEA6B625F5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2900363"/>
          </a:xfrm>
        </p:spPr>
        <p:txBody>
          <a:bodyPr/>
          <a:lstStyle/>
          <a:p>
            <a:pPr eaLnBrk="1" hangingPunct="1"/>
            <a:endParaRPr lang="en-US" altLang="en-US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Prof.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Onur</a:t>
            </a: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Mutlu</a:t>
            </a:r>
            <a:endParaRPr lang="en-US" altLang="en-US" sz="2800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sz="2800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ETH Zürich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Spring 2020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19 March 2020</a:t>
            </a: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44256329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>
            <a:extLst>
              <a:ext uri="{FF2B5EF4-FFF2-40B4-BE49-F238E27FC236}">
                <a16:creationId xmlns:a16="http://schemas.microsoft.com/office/drawing/2014/main" id="{19173AE6-A6B3-7C4A-8000-48942C3B8A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The Von Neumann Model</a:t>
            </a:r>
          </a:p>
        </p:txBody>
      </p:sp>
      <p:sp>
        <p:nvSpPr>
          <p:cNvPr id="16386" name="Content Placeholder 2">
            <a:extLst>
              <a:ext uri="{FF2B5EF4-FFF2-40B4-BE49-F238E27FC236}">
                <a16:creationId xmlns:a16="http://schemas.microsoft.com/office/drawing/2014/main" id="{12C5CDF9-6B0E-304E-BA03-CF98477DD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Let’s start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building the computer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FF000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In order to build a computer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we need a model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John von Neumann proposed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a fundamental model</a:t>
            </a:r>
            <a:r>
              <a:rPr lang="en-US" altLang="en-US" dirty="0">
                <a:ea typeface="ＭＳ Ｐゴシック" charset="-128"/>
              </a:rPr>
              <a:t> in 1946</a:t>
            </a: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It consists of 5 parts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Memory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Processing unit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Input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Output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Control unit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Throughout this lecture, we consider two examples of the von Neumann model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LC-3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MIPS</a:t>
            </a:r>
          </a:p>
        </p:txBody>
      </p:sp>
      <p:sp>
        <p:nvSpPr>
          <p:cNvPr id="50179" name="Slide Number Placeholder 3">
            <a:extLst>
              <a:ext uri="{FF2B5EF4-FFF2-40B4-BE49-F238E27FC236}">
                <a16:creationId xmlns:a16="http://schemas.microsoft.com/office/drawing/2014/main" id="{475466B5-B890-0846-B674-5E6F85ADFD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847FD6F-6B00-2344-B345-775858B04AB5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207095-C5D2-5049-8F0B-04D9795689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668588"/>
            <a:ext cx="1401763" cy="1827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B10B87-C7E6-2544-8F94-227D332B1C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6675" y="5751513"/>
            <a:ext cx="3763963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1"/>
            <a:r>
              <a:rPr lang="en-US" altLang="en-US" sz="1400"/>
              <a:t>Burks, Goldstein, von Neumann, </a:t>
            </a:r>
          </a:p>
          <a:p>
            <a:pPr marL="0" lvl="1"/>
            <a:r>
              <a:rPr lang="en-US" altLang="en-US" sz="1400"/>
              <a:t>“</a:t>
            </a:r>
            <a:r>
              <a:rPr lang="en-US" altLang="ja-JP" sz="1400">
                <a:solidFill>
                  <a:srgbClr val="0000FF"/>
                </a:solidFill>
              </a:rPr>
              <a:t>Preliminary discussion of the logical design </a:t>
            </a:r>
          </a:p>
          <a:p>
            <a:pPr marL="0" lvl="1"/>
            <a:r>
              <a:rPr lang="en-US" altLang="ja-JP" sz="1400">
                <a:solidFill>
                  <a:srgbClr val="0000FF"/>
                </a:solidFill>
              </a:rPr>
              <a:t>of an electronic computing instrument</a:t>
            </a:r>
            <a:r>
              <a:rPr lang="en-US" altLang="ja-JP" sz="1400"/>
              <a:t>,</a:t>
            </a:r>
            <a:r>
              <a:rPr lang="en-US" altLang="en-US" sz="1400"/>
              <a:t>”</a:t>
            </a:r>
            <a:r>
              <a:rPr lang="en-US" altLang="ja-JP" sz="1400"/>
              <a:t> 1946.</a:t>
            </a:r>
          </a:p>
          <a:p>
            <a:endParaRPr lang="en-US" altLang="en-US" sz="14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1" name="Content Placeholder 2">
            <a:extLst>
              <a:ext uri="{FF2B5EF4-FFF2-40B4-BE49-F238E27FC236}">
                <a16:creationId xmlns:a16="http://schemas.microsoft.com/office/drawing/2014/main" id="{FEF8E5AE-8EFB-6146-A6E4-A94B078DBF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LDR assembly and machine code </a:t>
            </a:r>
          </a:p>
        </p:txBody>
      </p:sp>
      <p:sp>
        <p:nvSpPr>
          <p:cNvPr id="189442" name="Title 1">
            <a:extLst>
              <a:ext uri="{FF2B5EF4-FFF2-40B4-BE49-F238E27FC236}">
                <a16:creationId xmlns:a16="http://schemas.microsoft.com/office/drawing/2014/main" id="{B03D9B5B-B050-0941-A351-BB5E005C3F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LDR in LC-3</a:t>
            </a:r>
          </a:p>
        </p:txBody>
      </p:sp>
      <p:sp>
        <p:nvSpPr>
          <p:cNvPr id="189443" name="Slide Number Placeholder 3">
            <a:extLst>
              <a:ext uri="{FF2B5EF4-FFF2-40B4-BE49-F238E27FC236}">
                <a16:creationId xmlns:a16="http://schemas.microsoft.com/office/drawing/2014/main" id="{D198D1D7-FE74-A94E-B68A-393F1D6CED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C605C24-03C9-FE46-9AF1-E9FBDD1A9B4A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6C2749F2-FFB2-224C-8271-ED91330F6BAF}"/>
              </a:ext>
            </a:extLst>
          </p:cNvPr>
          <p:cNvSpPr txBox="1">
            <a:spLocks/>
          </p:cNvSpPr>
          <p:nvPr/>
        </p:nvSpPr>
        <p:spPr bwMode="auto">
          <a:xfrm>
            <a:off x="569913" y="2062163"/>
            <a:ext cx="2782887" cy="450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LDR R1, R2, 0x1D</a:t>
            </a:r>
          </a:p>
        </p:txBody>
      </p:sp>
      <p:sp>
        <p:nvSpPr>
          <p:cNvPr id="189445" name="Text Placeholder 7">
            <a:extLst>
              <a:ext uri="{FF2B5EF4-FFF2-40B4-BE49-F238E27FC236}">
                <a16:creationId xmlns:a16="http://schemas.microsoft.com/office/drawing/2014/main" id="{93CC9DB4-533E-114E-B845-014B5389F23B}"/>
              </a:ext>
            </a:extLst>
          </p:cNvPr>
          <p:cNvSpPr txBox="1">
            <a:spLocks/>
          </p:cNvSpPr>
          <p:nvPr/>
        </p:nvSpPr>
        <p:spPr bwMode="auto">
          <a:xfrm>
            <a:off x="569913" y="1604963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CE5A8B7A-33D9-D74C-AA12-C27CE348326B}"/>
              </a:ext>
            </a:extLst>
          </p:cNvPr>
          <p:cNvSpPr/>
          <p:nvPr/>
        </p:nvSpPr>
        <p:spPr>
          <a:xfrm>
            <a:off x="1295400" y="5918200"/>
            <a:ext cx="7513638" cy="4826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Again, the address of the operand can be </a:t>
            </a:r>
            <a:r>
              <a:rPr lang="en-US" dirty="0">
                <a:solidFill>
                  <a:srgbClr val="00B050"/>
                </a:solidFill>
              </a:rPr>
              <a:t>anywhere in the memory</a:t>
            </a:r>
          </a:p>
        </p:txBody>
      </p:sp>
      <p:sp>
        <p:nvSpPr>
          <p:cNvPr id="57" name="Text Placeholder 7">
            <a:extLst>
              <a:ext uri="{FF2B5EF4-FFF2-40B4-BE49-F238E27FC236}">
                <a16:creationId xmlns:a16="http://schemas.microsoft.com/office/drawing/2014/main" id="{4F50BA59-5AC2-AC46-9305-1614447C4CD2}"/>
              </a:ext>
            </a:extLst>
          </p:cNvPr>
          <p:cNvSpPr txBox="1">
            <a:spLocks/>
          </p:cNvSpPr>
          <p:nvPr/>
        </p:nvSpPr>
        <p:spPr bwMode="auto">
          <a:xfrm>
            <a:off x="4876800" y="4305300"/>
            <a:ext cx="966788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100">
                <a:solidFill>
                  <a:srgbClr val="FF0000"/>
                </a:solidFill>
              </a:rPr>
              <a:t>1. Address calculation</a:t>
            </a:r>
            <a:endParaRPr lang="de-CH" altLang="en-US" sz="1100">
              <a:solidFill>
                <a:srgbClr val="FF0000"/>
              </a:solidFill>
            </a:endParaRPr>
          </a:p>
        </p:txBody>
      </p:sp>
      <p:sp>
        <p:nvSpPr>
          <p:cNvPr id="58" name="Text Placeholder 7">
            <a:extLst>
              <a:ext uri="{FF2B5EF4-FFF2-40B4-BE49-F238E27FC236}">
                <a16:creationId xmlns:a16="http://schemas.microsoft.com/office/drawing/2014/main" id="{D409EB21-F022-4A44-A8E5-5836FDEAA110}"/>
              </a:ext>
            </a:extLst>
          </p:cNvPr>
          <p:cNvSpPr txBox="1">
            <a:spLocks/>
          </p:cNvSpPr>
          <p:nvPr/>
        </p:nvSpPr>
        <p:spPr bwMode="auto">
          <a:xfrm>
            <a:off x="6805613" y="5334000"/>
            <a:ext cx="966787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100">
                <a:solidFill>
                  <a:srgbClr val="FF0000"/>
                </a:solidFill>
              </a:rPr>
              <a:t>2. Memory read</a:t>
            </a:r>
            <a:endParaRPr lang="de-CH" altLang="en-US" sz="1100">
              <a:solidFill>
                <a:srgbClr val="FF0000"/>
              </a:solidFill>
            </a:endParaRPr>
          </a:p>
        </p:txBody>
      </p:sp>
      <p:sp>
        <p:nvSpPr>
          <p:cNvPr id="60" name="Text Placeholder 7">
            <a:extLst>
              <a:ext uri="{FF2B5EF4-FFF2-40B4-BE49-F238E27FC236}">
                <a16:creationId xmlns:a16="http://schemas.microsoft.com/office/drawing/2014/main" id="{D9F79B02-3F79-9944-926D-00CB164A1196}"/>
              </a:ext>
            </a:extLst>
          </p:cNvPr>
          <p:cNvSpPr txBox="1">
            <a:spLocks/>
          </p:cNvSpPr>
          <p:nvPr/>
        </p:nvSpPr>
        <p:spPr bwMode="auto">
          <a:xfrm>
            <a:off x="7907338" y="3695700"/>
            <a:ext cx="968375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100">
                <a:solidFill>
                  <a:srgbClr val="FF0000"/>
                </a:solidFill>
              </a:rPr>
              <a:t>3. DR is loaded</a:t>
            </a:r>
            <a:endParaRPr lang="de-CH" altLang="en-US" sz="1100">
              <a:solidFill>
                <a:srgbClr val="FF0000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F2A7016-B134-2F43-9E2E-0811BDB95746}"/>
              </a:ext>
            </a:extLst>
          </p:cNvPr>
          <p:cNvGrpSpPr>
            <a:grpSpLocks/>
          </p:cNvGrpSpPr>
          <p:nvPr/>
        </p:nvGrpSpPr>
        <p:grpSpPr bwMode="auto">
          <a:xfrm>
            <a:off x="158750" y="2768600"/>
            <a:ext cx="3946525" cy="1193800"/>
            <a:chOff x="158750" y="2767956"/>
            <a:chExt cx="3946616" cy="1194444"/>
          </a:xfrm>
        </p:grpSpPr>
        <p:sp>
          <p:nvSpPr>
            <p:cNvPr id="189482" name="Text Placeholder 7">
              <a:extLst>
                <a:ext uri="{FF2B5EF4-FFF2-40B4-BE49-F238E27FC236}">
                  <a16:creationId xmlns:a16="http://schemas.microsoft.com/office/drawing/2014/main" id="{B30D0D0D-CE67-164B-9854-7D5C101FCDB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58750" y="2767956"/>
              <a:ext cx="3870325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2000"/>
                <a:t>Field Values</a:t>
              </a:r>
              <a:endParaRPr lang="de-CH" altLang="en-US" sz="2000"/>
            </a:p>
          </p:txBody>
        </p:sp>
        <p:grpSp>
          <p:nvGrpSpPr>
            <p:cNvPr id="189483" name="Group 32">
              <a:extLst>
                <a:ext uri="{FF2B5EF4-FFF2-40B4-BE49-F238E27FC236}">
                  <a16:creationId xmlns:a16="http://schemas.microsoft.com/office/drawing/2014/main" id="{F4860958-11C0-114D-A33D-E68916C6BC1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5899" y="3164831"/>
              <a:ext cx="3889467" cy="795337"/>
              <a:chOff x="838200" y="3319046"/>
              <a:chExt cx="4479967" cy="795754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BF082029-6039-0C4B-8DF2-F7796F4E1DAD}"/>
                  </a:ext>
                </a:extLst>
              </p:cNvPr>
              <p:cNvSpPr/>
              <p:nvPr/>
            </p:nvSpPr>
            <p:spPr bwMode="auto">
              <a:xfrm>
                <a:off x="838202" y="3657758"/>
                <a:ext cx="1078849" cy="457687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6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EABA06F-7480-1441-A5EB-0909D287D780}"/>
                  </a:ext>
                </a:extLst>
              </p:cNvPr>
              <p:cNvSpPr/>
              <p:nvPr/>
            </p:nvSpPr>
            <p:spPr bwMode="auto">
              <a:xfrm>
                <a:off x="1904252" y="3657758"/>
                <a:ext cx="916106" cy="457687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1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401796CA-80D0-4548-AC7D-759CE71DD45F}"/>
                  </a:ext>
                </a:extLst>
              </p:cNvPr>
              <p:cNvSpPr/>
              <p:nvPr/>
            </p:nvSpPr>
            <p:spPr bwMode="auto">
              <a:xfrm>
                <a:off x="3661494" y="3657758"/>
                <a:ext cx="1656673" cy="457687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0x1D</a:t>
                </a:r>
              </a:p>
            </p:txBody>
          </p:sp>
          <p:sp>
            <p:nvSpPr>
              <p:cNvPr id="189489" name="TextBox 46">
                <a:extLst>
                  <a:ext uri="{FF2B5EF4-FFF2-40B4-BE49-F238E27FC236}">
                    <a16:creationId xmlns:a16="http://schemas.microsoft.com/office/drawing/2014/main" id="{877C62C7-0B37-0846-B1EA-4166FFCD7DD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38200" y="3319046"/>
                <a:ext cx="10668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OP</a:t>
                </a:r>
              </a:p>
            </p:txBody>
          </p:sp>
          <p:sp>
            <p:nvSpPr>
              <p:cNvPr id="189490" name="TextBox 47">
                <a:extLst>
                  <a:ext uri="{FF2B5EF4-FFF2-40B4-BE49-F238E27FC236}">
                    <a16:creationId xmlns:a16="http://schemas.microsoft.com/office/drawing/2014/main" id="{78CF6D9A-DD48-D948-AD4C-2B0BC7D3A76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05000" y="3319046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DR</a:t>
                </a:r>
              </a:p>
            </p:txBody>
          </p:sp>
          <p:sp>
            <p:nvSpPr>
              <p:cNvPr id="189491" name="TextBox 49">
                <a:extLst>
                  <a:ext uri="{FF2B5EF4-FFF2-40B4-BE49-F238E27FC236}">
                    <a16:creationId xmlns:a16="http://schemas.microsoft.com/office/drawing/2014/main" id="{44D0927A-4F34-0642-9503-9758DF00567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49090" y="3319046"/>
                <a:ext cx="154703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offset6</a:t>
                </a:r>
              </a:p>
            </p:txBody>
          </p:sp>
        </p:grp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8634BFA-F923-E34A-B877-37E8827DECFA}"/>
                </a:ext>
              </a:extLst>
            </p:cNvPr>
            <p:cNvSpPr/>
            <p:nvPr/>
          </p:nvSpPr>
          <p:spPr bwMode="auto">
            <a:xfrm>
              <a:off x="1905040" y="3504953"/>
              <a:ext cx="793768" cy="457447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2</a:t>
              </a:r>
            </a:p>
          </p:txBody>
        </p:sp>
        <p:sp>
          <p:nvSpPr>
            <p:cNvPr id="189485" name="TextBox 47">
              <a:extLst>
                <a:ext uri="{FF2B5EF4-FFF2-40B4-BE49-F238E27FC236}">
                  <a16:creationId xmlns:a16="http://schemas.microsoft.com/office/drawing/2014/main" id="{EF4476CE-6313-6145-8580-54050F8857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49233" y="3167063"/>
              <a:ext cx="793874" cy="3383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BaseR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F9BA299-B5DF-7645-8221-F88DEBECFA4B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4343400"/>
            <a:ext cx="3952875" cy="1449388"/>
            <a:chOff x="152400" y="4343400"/>
            <a:chExt cx="3952968" cy="1450032"/>
          </a:xfrm>
        </p:grpSpPr>
        <p:sp>
          <p:nvSpPr>
            <p:cNvPr id="189464" name="Text Placeholder 7">
              <a:extLst>
                <a:ext uri="{FF2B5EF4-FFF2-40B4-BE49-F238E27FC236}">
                  <a16:creationId xmlns:a16="http://schemas.microsoft.com/office/drawing/2014/main" id="{DB8772E5-C4E1-DB42-8B80-A31EE0CF634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52400" y="4343400"/>
              <a:ext cx="3870325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2000"/>
                <a:t>Machine Code</a:t>
              </a:r>
              <a:endParaRPr lang="de-CH" altLang="en-US" sz="2000"/>
            </a:p>
          </p:txBody>
        </p:sp>
        <p:grpSp>
          <p:nvGrpSpPr>
            <p:cNvPr id="189465" name="Group 50">
              <a:extLst>
                <a:ext uri="{FF2B5EF4-FFF2-40B4-BE49-F238E27FC236}">
                  <a16:creationId xmlns:a16="http://schemas.microsoft.com/office/drawing/2014/main" id="{33620FC1-2B1D-4F47-AF8F-D487478057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9075" y="4724400"/>
              <a:ext cx="3886293" cy="795338"/>
              <a:chOff x="838200" y="3319046"/>
              <a:chExt cx="4479889" cy="795754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7D0B655B-2440-BF44-A209-22C280815099}"/>
                  </a:ext>
                </a:extLst>
              </p:cNvPr>
              <p:cNvSpPr/>
              <p:nvPr/>
            </p:nvSpPr>
            <p:spPr bwMode="auto">
              <a:xfrm>
                <a:off x="838202" y="3657680"/>
                <a:ext cx="1079711" cy="4576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0 1 1 0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DE1A6D0D-5707-6C4C-9D90-28179BE3FDDC}"/>
                  </a:ext>
                </a:extLst>
              </p:cNvPr>
              <p:cNvSpPr/>
              <p:nvPr/>
            </p:nvSpPr>
            <p:spPr bwMode="auto">
              <a:xfrm>
                <a:off x="1905104" y="3657680"/>
                <a:ext cx="915010" cy="4576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0 0 1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A27221A0-D37C-9945-9952-CD7E672E6D7A}"/>
                  </a:ext>
                </a:extLst>
              </p:cNvPr>
              <p:cNvSpPr/>
              <p:nvPr/>
            </p:nvSpPr>
            <p:spPr bwMode="auto">
              <a:xfrm>
                <a:off x="3660092" y="3657680"/>
                <a:ext cx="1657997" cy="4576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0 1 1 1 0 1</a:t>
                </a:r>
              </a:p>
            </p:txBody>
          </p:sp>
          <p:sp>
            <p:nvSpPr>
              <p:cNvPr id="189479" name="TextBox 56">
                <a:extLst>
                  <a:ext uri="{FF2B5EF4-FFF2-40B4-BE49-F238E27FC236}">
                    <a16:creationId xmlns:a16="http://schemas.microsoft.com/office/drawing/2014/main" id="{E003C9C6-D4BA-DF44-BAA6-5BEC1BEEA2D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38200" y="3319046"/>
                <a:ext cx="10668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OP</a:t>
                </a:r>
              </a:p>
            </p:txBody>
          </p:sp>
          <p:sp>
            <p:nvSpPr>
              <p:cNvPr id="189480" name="TextBox 57">
                <a:extLst>
                  <a:ext uri="{FF2B5EF4-FFF2-40B4-BE49-F238E27FC236}">
                    <a16:creationId xmlns:a16="http://schemas.microsoft.com/office/drawing/2014/main" id="{7FEB76D1-55F6-8641-95CF-1F73ED29D79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05000" y="3319046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DR</a:t>
                </a:r>
              </a:p>
            </p:txBody>
          </p:sp>
          <p:sp>
            <p:nvSpPr>
              <p:cNvPr id="189481" name="TextBox 59">
                <a:extLst>
                  <a:ext uri="{FF2B5EF4-FFF2-40B4-BE49-F238E27FC236}">
                    <a16:creationId xmlns:a16="http://schemas.microsoft.com/office/drawing/2014/main" id="{3E1E6A09-985C-874A-92FC-6080A28D887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58627" y="3319046"/>
                <a:ext cx="1524152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offset6</a:t>
                </a:r>
              </a:p>
            </p:txBody>
          </p:sp>
        </p:grpSp>
        <p:sp>
          <p:nvSpPr>
            <p:cNvPr id="189466" name="TextBox 64">
              <a:extLst>
                <a:ext uri="{FF2B5EF4-FFF2-40B4-BE49-F238E27FC236}">
                  <a16:creationId xmlns:a16="http://schemas.microsoft.com/office/drawing/2014/main" id="{81B6CB42-0CF0-1640-8A67-90B57BBBD2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8600" y="55626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15</a:t>
              </a:r>
            </a:p>
          </p:txBody>
        </p:sp>
        <p:sp>
          <p:nvSpPr>
            <p:cNvPr id="189467" name="TextBox 64">
              <a:extLst>
                <a:ext uri="{FF2B5EF4-FFF2-40B4-BE49-F238E27FC236}">
                  <a16:creationId xmlns:a16="http://schemas.microsoft.com/office/drawing/2014/main" id="{D2846897-FC3F-894C-99AC-25FCD0F6DD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3137" y="5560368"/>
              <a:ext cx="376239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12</a:t>
              </a:r>
            </a:p>
          </p:txBody>
        </p:sp>
        <p:sp>
          <p:nvSpPr>
            <p:cNvPr id="189468" name="TextBox 64">
              <a:extLst>
                <a:ext uri="{FF2B5EF4-FFF2-40B4-BE49-F238E27FC236}">
                  <a16:creationId xmlns:a16="http://schemas.microsoft.com/office/drawing/2014/main" id="{212423CF-E67E-1C40-8684-186D311C7D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0918" y="55626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11</a:t>
              </a:r>
            </a:p>
          </p:txBody>
        </p:sp>
        <p:sp>
          <p:nvSpPr>
            <p:cNvPr id="189469" name="TextBox 64">
              <a:extLst>
                <a:ext uri="{FF2B5EF4-FFF2-40B4-BE49-F238E27FC236}">
                  <a16:creationId xmlns:a16="http://schemas.microsoft.com/office/drawing/2014/main" id="{2437581B-F2F2-E243-8429-04F228B0D1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50987" y="55626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9</a:t>
              </a:r>
            </a:p>
          </p:txBody>
        </p:sp>
        <p:sp>
          <p:nvSpPr>
            <p:cNvPr id="189470" name="TextBox 64">
              <a:extLst>
                <a:ext uri="{FF2B5EF4-FFF2-40B4-BE49-F238E27FC236}">
                  <a16:creationId xmlns:a16="http://schemas.microsoft.com/office/drawing/2014/main" id="{099ED23C-1B06-1E4D-9DB3-6C3E4C827E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5560368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8</a:t>
              </a:r>
            </a:p>
          </p:txBody>
        </p:sp>
        <p:sp>
          <p:nvSpPr>
            <p:cNvPr id="189471" name="TextBox 64">
              <a:extLst>
                <a:ext uri="{FF2B5EF4-FFF2-40B4-BE49-F238E27FC236}">
                  <a16:creationId xmlns:a16="http://schemas.microsoft.com/office/drawing/2014/main" id="{B4ACD27D-C6D9-154E-82A1-F647D58F98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9403" y="555084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0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A7E0D872-1088-7C45-B4CE-75E6091317BD}"/>
                </a:ext>
              </a:extLst>
            </p:cNvPr>
            <p:cNvSpPr/>
            <p:nvPr/>
          </p:nvSpPr>
          <p:spPr bwMode="auto">
            <a:xfrm>
              <a:off x="1905041" y="5062858"/>
              <a:ext cx="793769" cy="457403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0 1 0</a:t>
              </a:r>
            </a:p>
          </p:txBody>
        </p:sp>
        <p:sp>
          <p:nvSpPr>
            <p:cNvPr id="189473" name="TextBox 57">
              <a:extLst>
                <a:ext uri="{FF2B5EF4-FFF2-40B4-BE49-F238E27FC236}">
                  <a16:creationId xmlns:a16="http://schemas.microsoft.com/office/drawing/2014/main" id="{2C42FD94-4ADE-1846-85DD-6A50C7AF87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49866" y="4724400"/>
              <a:ext cx="793240" cy="3383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BaseR</a:t>
              </a:r>
            </a:p>
          </p:txBody>
        </p:sp>
        <p:sp>
          <p:nvSpPr>
            <p:cNvPr id="189474" name="TextBox 64">
              <a:extLst>
                <a:ext uri="{FF2B5EF4-FFF2-40B4-BE49-F238E27FC236}">
                  <a16:creationId xmlns:a16="http://schemas.microsoft.com/office/drawing/2014/main" id="{997AF9B6-260F-BB43-A7C8-708D1562B3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89157" y="5556722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6</a:t>
              </a:r>
            </a:p>
          </p:txBody>
        </p:sp>
        <p:sp>
          <p:nvSpPr>
            <p:cNvPr id="189475" name="TextBox 64">
              <a:extLst>
                <a:ext uri="{FF2B5EF4-FFF2-40B4-BE49-F238E27FC236}">
                  <a16:creationId xmlns:a16="http://schemas.microsoft.com/office/drawing/2014/main" id="{41FD50CB-C5A6-7F45-AC2D-0166734FEA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31029" y="555084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5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7BF4DA1-64E2-064A-86E3-F5BD1FC417E1}"/>
              </a:ext>
            </a:extLst>
          </p:cNvPr>
          <p:cNvGrpSpPr>
            <a:grpSpLocks/>
          </p:cNvGrpSpPr>
          <p:nvPr/>
        </p:nvGrpSpPr>
        <p:grpSpPr bwMode="auto">
          <a:xfrm>
            <a:off x="4030663" y="1274763"/>
            <a:ext cx="5019675" cy="4386262"/>
            <a:chOff x="4030663" y="1274763"/>
            <a:chExt cx="5019675" cy="4386262"/>
          </a:xfrm>
        </p:grpSpPr>
        <p:grpSp>
          <p:nvGrpSpPr>
            <p:cNvPr id="189453" name="Group 7">
              <a:extLst>
                <a:ext uri="{FF2B5EF4-FFF2-40B4-BE49-F238E27FC236}">
                  <a16:creationId xmlns:a16="http://schemas.microsoft.com/office/drawing/2014/main" id="{48183259-C7A3-8741-8FC7-8546678D53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30663" y="1274763"/>
              <a:ext cx="5019675" cy="4386262"/>
              <a:chOff x="4030546" y="1274389"/>
              <a:chExt cx="5019178" cy="4385843"/>
            </a:xfrm>
          </p:grpSpPr>
          <p:grpSp>
            <p:nvGrpSpPr>
              <p:cNvPr id="189455" name="Group 5">
                <a:extLst>
                  <a:ext uri="{FF2B5EF4-FFF2-40B4-BE49-F238E27FC236}">
                    <a16:creationId xmlns:a16="http://schemas.microsoft.com/office/drawing/2014/main" id="{9DA0AE23-698F-544D-84EB-80EA650DC3A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030546" y="1274389"/>
                <a:ext cx="5019178" cy="4385843"/>
                <a:chOff x="4030546" y="1274389"/>
                <a:chExt cx="5019178" cy="4385843"/>
              </a:xfrm>
            </p:grpSpPr>
            <p:pic>
              <p:nvPicPr>
                <p:cNvPr id="189458" name="Picture 4">
                  <a:extLst>
                    <a:ext uri="{FF2B5EF4-FFF2-40B4-BE49-F238E27FC236}">
                      <a16:creationId xmlns:a16="http://schemas.microsoft.com/office/drawing/2014/main" id="{EB40D65C-7D00-424A-B721-EB1CB0A198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030546" y="1274389"/>
                  <a:ext cx="5019178" cy="438584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89459" name="Text Placeholder 7">
                  <a:extLst>
                    <a:ext uri="{FF2B5EF4-FFF2-40B4-BE49-F238E27FC236}">
                      <a16:creationId xmlns:a16="http://schemas.microsoft.com/office/drawing/2014/main" id="{E82BEFF2-D78A-4448-B116-8D56BD2C1CBB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6531837" y="1359909"/>
                  <a:ext cx="1161247" cy="3214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1pPr>
                  <a:lvl2pPr marL="669925" indent="-325438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defRPr sz="22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2pPr>
                  <a:lvl3pPr marL="1022350" indent="-350838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3pPr>
                  <a:lvl4pPr marL="1339850" indent="-315913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defRPr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4pPr>
                  <a:lvl5pPr marL="1681163" indent="-339725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5pPr>
                  <a:lvl6pPr marL="21383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6pPr>
                  <a:lvl7pPr marL="25955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7pPr>
                  <a:lvl8pPr marL="30527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8pPr>
                  <a:lvl9pPr marL="35099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>
                    <a:buFont typeface="Wingdings" pitchFamily="2" charset="2"/>
                    <a:buNone/>
                  </a:pPr>
                  <a:r>
                    <a:rPr lang="en-US" altLang="en-US" sz="1400">
                      <a:solidFill>
                        <a:srgbClr val="0432FF"/>
                      </a:solidFill>
                    </a:rPr>
                    <a:t>Register file</a:t>
                  </a:r>
                  <a:endParaRPr lang="de-CH" altLang="en-US" sz="1400">
                    <a:solidFill>
                      <a:srgbClr val="0432FF"/>
                    </a:solidFill>
                  </a:endParaRPr>
                </a:p>
              </p:txBody>
            </p:sp>
            <p:sp>
              <p:nvSpPr>
                <p:cNvPr id="189460" name="Text Placeholder 7">
                  <a:extLst>
                    <a:ext uri="{FF2B5EF4-FFF2-40B4-BE49-F238E27FC236}">
                      <a16:creationId xmlns:a16="http://schemas.microsoft.com/office/drawing/2014/main" id="{BBC9437C-6EC6-E147-9953-07DE5D62759E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8125518" y="1871901"/>
                  <a:ext cx="652854" cy="3214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1pPr>
                  <a:lvl2pPr marL="669925" indent="-325438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defRPr sz="22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2pPr>
                  <a:lvl3pPr marL="1022350" indent="-350838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3pPr>
                  <a:lvl4pPr marL="1339850" indent="-315913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defRPr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4pPr>
                  <a:lvl5pPr marL="1681163" indent="-339725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5pPr>
                  <a:lvl6pPr marL="21383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6pPr>
                  <a:lvl7pPr marL="25955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7pPr>
                  <a:lvl8pPr marL="30527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8pPr>
                  <a:lvl9pPr marL="35099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>
                    <a:buFont typeface="Wingdings" pitchFamily="2" charset="2"/>
                    <a:buNone/>
                  </a:pPr>
                  <a:r>
                    <a:rPr lang="en-US" altLang="en-US" sz="1400">
                      <a:solidFill>
                        <a:srgbClr val="0432FF"/>
                      </a:solidFill>
                    </a:rPr>
                    <a:t>DR</a:t>
                  </a:r>
                  <a:endParaRPr lang="de-CH" altLang="en-US" sz="1400">
                    <a:solidFill>
                      <a:srgbClr val="0432FF"/>
                    </a:solidFill>
                  </a:endParaRPr>
                </a:p>
              </p:txBody>
            </p:sp>
            <p:sp>
              <p:nvSpPr>
                <p:cNvPr id="189461" name="Text Placeholder 7">
                  <a:extLst>
                    <a:ext uri="{FF2B5EF4-FFF2-40B4-BE49-F238E27FC236}">
                      <a16:creationId xmlns:a16="http://schemas.microsoft.com/office/drawing/2014/main" id="{98218547-837B-D64A-8D91-9EDF5B00E0E4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4178298" y="1482874"/>
                  <a:ext cx="1755649" cy="3214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1pPr>
                  <a:lvl2pPr marL="669925" indent="-325438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defRPr sz="22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2pPr>
                  <a:lvl3pPr marL="1022350" indent="-350838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3pPr>
                  <a:lvl4pPr marL="1339850" indent="-315913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defRPr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4pPr>
                  <a:lvl5pPr marL="1681163" indent="-339725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5pPr>
                  <a:lvl6pPr marL="21383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6pPr>
                  <a:lvl7pPr marL="25955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7pPr>
                  <a:lvl8pPr marL="30527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8pPr>
                  <a:lvl9pPr marL="35099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>
                    <a:buFont typeface="Wingdings" pitchFamily="2" charset="2"/>
                    <a:buNone/>
                  </a:pPr>
                  <a:r>
                    <a:rPr lang="en-US" altLang="en-US" sz="1400">
                      <a:solidFill>
                        <a:srgbClr val="0432FF"/>
                      </a:solidFill>
                    </a:rPr>
                    <a:t>Instruction register</a:t>
                  </a:r>
                  <a:endParaRPr lang="de-CH" altLang="en-US" sz="1400">
                    <a:solidFill>
                      <a:srgbClr val="0432FF"/>
                    </a:solidFill>
                  </a:endParaRPr>
                </a:p>
              </p:txBody>
            </p:sp>
            <p:sp>
              <p:nvSpPr>
                <p:cNvPr id="189462" name="Text Placeholder 7">
                  <a:extLst>
                    <a:ext uri="{FF2B5EF4-FFF2-40B4-BE49-F238E27FC236}">
                      <a16:creationId xmlns:a16="http://schemas.microsoft.com/office/drawing/2014/main" id="{37E46037-64D0-AC43-977D-4A447481B63D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5611194" y="2577005"/>
                  <a:ext cx="645505" cy="41955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1pPr>
                  <a:lvl2pPr marL="669925" indent="-325438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defRPr sz="22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2pPr>
                  <a:lvl3pPr marL="1022350" indent="-350838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3pPr>
                  <a:lvl4pPr marL="1339850" indent="-315913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defRPr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4pPr>
                  <a:lvl5pPr marL="1681163" indent="-339725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5pPr>
                  <a:lvl6pPr marL="21383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6pPr>
                  <a:lvl7pPr marL="25955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7pPr>
                  <a:lvl8pPr marL="30527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8pPr>
                  <a:lvl9pPr marL="35099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>
                    <a:buFont typeface="Wingdings" pitchFamily="2" charset="2"/>
                    <a:buNone/>
                  </a:pPr>
                  <a:r>
                    <a:rPr lang="en-US" altLang="en-US" sz="1100">
                      <a:solidFill>
                        <a:srgbClr val="0432FF"/>
                      </a:solidFill>
                    </a:rPr>
                    <a:t>Sign-extend</a:t>
                  </a:r>
                  <a:endParaRPr lang="de-CH" altLang="en-US" sz="1100">
                    <a:solidFill>
                      <a:srgbClr val="0432FF"/>
                    </a:solidFill>
                  </a:endParaRPr>
                </a:p>
              </p:txBody>
            </p:sp>
            <p:sp>
              <p:nvSpPr>
                <p:cNvPr id="189463" name="Text Placeholder 7">
                  <a:extLst>
                    <a:ext uri="{FF2B5EF4-FFF2-40B4-BE49-F238E27FC236}">
                      <a16:creationId xmlns:a16="http://schemas.microsoft.com/office/drawing/2014/main" id="{30421082-F2DD-9D46-8F96-9F04E84D1E1B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8120253" y="2093366"/>
                  <a:ext cx="754666" cy="32148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defRPr sz="24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1pPr>
                  <a:lvl2pPr marL="669925" indent="-325438">
                    <a:spcBef>
                      <a:spcPct val="20000"/>
                    </a:spcBef>
                    <a:buClr>
                      <a:schemeClr val="accent2"/>
                    </a:buClr>
                    <a:buSzPct val="60000"/>
                    <a:buFont typeface="Wingdings" pitchFamily="2" charset="2"/>
                    <a:buChar char="q"/>
                    <a:defRPr sz="22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2pPr>
                  <a:lvl3pPr marL="1022350" indent="-350838">
                    <a:spcBef>
                      <a:spcPct val="20000"/>
                    </a:spcBef>
                    <a:buClr>
                      <a:schemeClr val="accent1"/>
                    </a:buClr>
                    <a:buSzPct val="65000"/>
                    <a:buFont typeface="Wingdings" pitchFamily="2" charset="2"/>
                    <a:buChar char="n"/>
                    <a:defRPr sz="20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3pPr>
                  <a:lvl4pPr marL="1339850" indent="-315913">
                    <a:spcBef>
                      <a:spcPct val="20000"/>
                    </a:spcBef>
                    <a:buClr>
                      <a:schemeClr val="accent2"/>
                    </a:buClr>
                    <a:buSzPct val="70000"/>
                    <a:buFont typeface="Wingdings" pitchFamily="2" charset="2"/>
                    <a:buChar char="q"/>
                    <a:defRPr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4pPr>
                  <a:lvl5pPr marL="1681163" indent="-339725">
                    <a:spcBef>
                      <a:spcPct val="20000"/>
                    </a:spcBef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5pPr>
                  <a:lvl6pPr marL="21383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6pPr>
                  <a:lvl7pPr marL="25955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7pPr>
                  <a:lvl8pPr marL="30527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8pPr>
                  <a:lvl9pPr marL="3509963" indent="-339725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chemeClr val="accent1"/>
                    </a:buClr>
                    <a:buSzPct val="75000"/>
                    <a:buFont typeface="Wingdings" pitchFamily="2" charset="2"/>
                    <a:buChar char="§"/>
                    <a:defRPr sz="1600">
                      <a:solidFill>
                        <a:schemeClr val="tx1"/>
                      </a:solidFill>
                      <a:latin typeface="Tahoma" panose="020B060403050404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>
                    <a:buFont typeface="Wingdings" pitchFamily="2" charset="2"/>
                    <a:buNone/>
                  </a:pPr>
                  <a:r>
                    <a:rPr lang="en-US" altLang="en-US" sz="1400">
                      <a:solidFill>
                        <a:srgbClr val="0432FF"/>
                      </a:solidFill>
                    </a:rPr>
                    <a:t>BaseR</a:t>
                  </a:r>
                  <a:endParaRPr lang="de-CH" altLang="en-US" sz="1400">
                    <a:solidFill>
                      <a:srgbClr val="0432FF"/>
                    </a:solidFill>
                  </a:endParaRPr>
                </a:p>
              </p:txBody>
            </p:sp>
          </p:grpSp>
          <p:sp>
            <p:nvSpPr>
              <p:cNvPr id="189456" name="Text Placeholder 7">
                <a:extLst>
                  <a:ext uri="{FF2B5EF4-FFF2-40B4-BE49-F238E27FC236}">
                    <a16:creationId xmlns:a16="http://schemas.microsoft.com/office/drawing/2014/main" id="{24CC1460-D520-F446-B825-F65873A247BD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606668" y="1916456"/>
                <a:ext cx="193932" cy="1409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669925" indent="-325438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2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022350" indent="-350838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339850" indent="-315913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1681163" indent="-339725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1383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5955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0527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5099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Font typeface="Wingdings" pitchFamily="2" charset="2"/>
                  <a:buNone/>
                </a:pPr>
                <a:r>
                  <a:rPr lang="en-US" altLang="en-US" sz="800">
                    <a:latin typeface="Arial" panose="020B0604020202020204" pitchFamily="34" charset="0"/>
                  </a:rPr>
                  <a:t>001</a:t>
                </a:r>
                <a:endParaRPr lang="de-CH" altLang="en-US" sz="800">
                  <a:latin typeface="Arial" panose="020B0604020202020204" pitchFamily="34" charset="0"/>
                </a:endParaRPr>
              </a:p>
            </p:txBody>
          </p:sp>
          <p:sp>
            <p:nvSpPr>
              <p:cNvPr id="189457" name="Text Placeholder 7">
                <a:extLst>
                  <a:ext uri="{FF2B5EF4-FFF2-40B4-BE49-F238E27FC236}">
                    <a16:creationId xmlns:a16="http://schemas.microsoft.com/office/drawing/2014/main" id="{C6E618FC-F313-2641-AF25-CF91E7FF38F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851400" y="1916456"/>
                <a:ext cx="193932" cy="1409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669925" indent="-325438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2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022350" indent="-350838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339850" indent="-315913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1681163" indent="-339725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1383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5955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0527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5099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Font typeface="Wingdings" pitchFamily="2" charset="2"/>
                  <a:buNone/>
                </a:pPr>
                <a:r>
                  <a:rPr lang="en-US" altLang="en-US" sz="800">
                    <a:latin typeface="Arial" panose="020B0604020202020204" pitchFamily="34" charset="0"/>
                  </a:rPr>
                  <a:t>010</a:t>
                </a:r>
                <a:endParaRPr lang="de-CH" altLang="en-US" sz="800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89454" name="Text Placeholder 7">
              <a:extLst>
                <a:ext uri="{FF2B5EF4-FFF2-40B4-BE49-F238E27FC236}">
                  <a16:creationId xmlns:a16="http://schemas.microsoft.com/office/drawing/2014/main" id="{11E9A332-EF95-5D47-8896-6D6F335C9B1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306095" y="1910734"/>
              <a:ext cx="270151" cy="1409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800">
                  <a:latin typeface="Arial" panose="020B0604020202020204" pitchFamily="34" charset="0"/>
                </a:rPr>
                <a:t>0110</a:t>
              </a:r>
              <a:endParaRPr lang="de-CH" altLang="en-US" sz="80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57" grpId="0"/>
      <p:bldP spid="58" grpId="0"/>
      <p:bldP spid="60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89" name="Title 1">
            <a:extLst>
              <a:ext uri="{FF2B5EF4-FFF2-40B4-BE49-F238E27FC236}">
                <a16:creationId xmlns:a16="http://schemas.microsoft.com/office/drawing/2014/main" id="{94C16137-D49E-0740-B343-3F9B98415F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Base+Offset Addressing Mode in MIPS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40FECAE8-C0EC-9E43-AE8C-F141AED53A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 MIPS,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lw </a:t>
            </a:r>
            <a:r>
              <a:rPr lang="en-US" altLang="en-US">
                <a:ea typeface="ＭＳ Ｐゴシック" panose="020B0600070205080204" pitchFamily="34" charset="-128"/>
              </a:rPr>
              <a:t>and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sw </a:t>
            </a:r>
            <a:r>
              <a:rPr lang="en-US" altLang="en-US">
                <a:ea typeface="ＭＳ Ｐゴシック" panose="020B0600070205080204" pitchFamily="34" charset="-128"/>
              </a:rPr>
              <a:t>use base+offset mode (or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base addressing mode</a:t>
            </a:r>
            <a:r>
              <a:rPr lang="en-US" altLang="en-US">
                <a:ea typeface="ＭＳ Ｐゴシック" panose="020B0600070205080204" pitchFamily="34" charset="-128"/>
              </a:rPr>
              <a:t>)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imm </a:t>
            </a:r>
            <a:r>
              <a:rPr lang="en-US" altLang="en-US">
                <a:ea typeface="ＭＳ Ｐゴシック" panose="020B0600070205080204" pitchFamily="34" charset="-128"/>
              </a:rPr>
              <a:t>is the 16-bit offset, which is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sign-extended to 32 bits</a:t>
            </a:r>
          </a:p>
        </p:txBody>
      </p:sp>
      <p:sp>
        <p:nvSpPr>
          <p:cNvPr id="191491" name="Slide Number Placeholder 3">
            <a:extLst>
              <a:ext uri="{FF2B5EF4-FFF2-40B4-BE49-F238E27FC236}">
                <a16:creationId xmlns:a16="http://schemas.microsoft.com/office/drawing/2014/main" id="{E8657311-6110-1847-8522-5647493BC9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ABB84EB-B8DE-734A-9654-458ACB3F5026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0406AA-CD77-9E44-832B-D246EF8EED2C}"/>
              </a:ext>
            </a:extLst>
          </p:cNvPr>
          <p:cNvSpPr txBox="1">
            <a:spLocks/>
          </p:cNvSpPr>
          <p:nvPr/>
        </p:nvSpPr>
        <p:spPr bwMode="auto">
          <a:xfrm>
            <a:off x="565150" y="25908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A[2] = a;</a:t>
            </a:r>
            <a:endParaRPr lang="de-CH" sz="2000" kern="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BBE12E-9B19-8E4A-9D65-1B173BEFF84B}"/>
              </a:ext>
            </a:extLst>
          </p:cNvPr>
          <p:cNvSpPr txBox="1">
            <a:spLocks/>
          </p:cNvSpPr>
          <p:nvPr/>
        </p:nvSpPr>
        <p:spPr bwMode="auto">
          <a:xfrm>
            <a:off x="4740275" y="2590800"/>
            <a:ext cx="3870325" cy="3857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sw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 $s3, 8($s0)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14CE25C-9E7E-3A4C-B8FA-82424B8D31D7}"/>
              </a:ext>
            </a:extLst>
          </p:cNvPr>
          <p:cNvSpPr txBox="1">
            <a:spLocks/>
          </p:cNvSpPr>
          <p:nvPr/>
        </p:nvSpPr>
        <p:spPr bwMode="auto">
          <a:xfrm>
            <a:off x="565150" y="21336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8816E07-0384-1742-9997-463A9F24D9AD}"/>
              </a:ext>
            </a:extLst>
          </p:cNvPr>
          <p:cNvSpPr txBox="1">
            <a:spLocks/>
          </p:cNvSpPr>
          <p:nvPr/>
        </p:nvSpPr>
        <p:spPr bwMode="auto">
          <a:xfrm>
            <a:off x="4740275" y="21336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721D9957-C041-B642-91B5-1FBDBEA974E1}"/>
              </a:ext>
            </a:extLst>
          </p:cNvPr>
          <p:cNvSpPr txBox="1">
            <a:spLocks/>
          </p:cNvSpPr>
          <p:nvPr/>
        </p:nvSpPr>
        <p:spPr bwMode="auto">
          <a:xfrm>
            <a:off x="4740275" y="3048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>
                <a:solidFill>
                  <a:srgbClr val="00B050"/>
                </a:solidFill>
              </a:rPr>
              <a:t>Memory[$s0 + 8] ← $s3</a:t>
            </a:r>
            <a:endParaRPr lang="de-CH" altLang="en-US" sz="2000">
              <a:solidFill>
                <a:srgbClr val="00B050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6FAE22D-DD5F-7F40-8007-474371C1B913}"/>
              </a:ext>
            </a:extLst>
          </p:cNvPr>
          <p:cNvGrpSpPr>
            <a:grpSpLocks/>
          </p:cNvGrpSpPr>
          <p:nvPr/>
        </p:nvGrpSpPr>
        <p:grpSpPr bwMode="auto">
          <a:xfrm>
            <a:off x="1670050" y="4038600"/>
            <a:ext cx="5803900" cy="811213"/>
            <a:chOff x="838200" y="3304004"/>
            <a:chExt cx="5804400" cy="81079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DEE1DB5-E3A3-2F4E-8800-8B9592D6A232}"/>
                </a:ext>
              </a:extLst>
            </p:cNvPr>
            <p:cNvSpPr/>
            <p:nvPr/>
          </p:nvSpPr>
          <p:spPr bwMode="auto">
            <a:xfrm>
              <a:off x="838200" y="3657835"/>
              <a:ext cx="1079593" cy="456965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43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34E60AB-10FD-0648-B25A-9B19901C8420}"/>
                </a:ext>
              </a:extLst>
            </p:cNvPr>
            <p:cNvSpPr/>
            <p:nvPr/>
          </p:nvSpPr>
          <p:spPr bwMode="auto">
            <a:xfrm>
              <a:off x="1905092" y="3657835"/>
              <a:ext cx="914479" cy="456965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16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EC6D2C-B1D5-444D-B2DC-96CEE2253E6B}"/>
                </a:ext>
              </a:extLst>
            </p:cNvPr>
            <p:cNvSpPr/>
            <p:nvPr/>
          </p:nvSpPr>
          <p:spPr bwMode="auto">
            <a:xfrm>
              <a:off x="2819571" y="3657835"/>
              <a:ext cx="914479" cy="456965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19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2A78B94-90A1-AF49-BE4A-00F895363D96}"/>
                </a:ext>
              </a:extLst>
            </p:cNvPr>
            <p:cNvSpPr/>
            <p:nvPr/>
          </p:nvSpPr>
          <p:spPr bwMode="auto">
            <a:xfrm>
              <a:off x="3734049" y="3657835"/>
              <a:ext cx="2908551" cy="456965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8</a:t>
              </a:r>
            </a:p>
          </p:txBody>
        </p:sp>
        <p:sp>
          <p:nvSpPr>
            <p:cNvPr id="191503" name="TextBox 2">
              <a:extLst>
                <a:ext uri="{FF2B5EF4-FFF2-40B4-BE49-F238E27FC236}">
                  <a16:creationId xmlns:a16="http://schemas.microsoft.com/office/drawing/2014/main" id="{70684C07-1D6E-DA4B-B7AE-F79B03F7A8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04004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91504" name="TextBox 35">
              <a:extLst>
                <a:ext uri="{FF2B5EF4-FFF2-40B4-BE49-F238E27FC236}">
                  <a16:creationId xmlns:a16="http://schemas.microsoft.com/office/drawing/2014/main" id="{0702CAD2-309A-6C44-9F7E-F3C768CFB9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rs</a:t>
              </a:r>
            </a:p>
          </p:txBody>
        </p:sp>
        <p:sp>
          <p:nvSpPr>
            <p:cNvPr id="191505" name="TextBox 36">
              <a:extLst>
                <a:ext uri="{FF2B5EF4-FFF2-40B4-BE49-F238E27FC236}">
                  <a16:creationId xmlns:a16="http://schemas.microsoft.com/office/drawing/2014/main" id="{B79DBC4A-95B3-674B-AF15-42033F9541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rt</a:t>
              </a:r>
            </a:p>
          </p:txBody>
        </p:sp>
        <p:sp>
          <p:nvSpPr>
            <p:cNvPr id="191506" name="TextBox 40">
              <a:extLst>
                <a:ext uri="{FF2B5EF4-FFF2-40B4-BE49-F238E27FC236}">
                  <a16:creationId xmlns:a16="http://schemas.microsoft.com/office/drawing/2014/main" id="{630CE28A-0314-1547-B1CF-AC198A9130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3800" y="3304004"/>
              <a:ext cx="2908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imm</a:t>
              </a:r>
            </a:p>
          </p:txBody>
        </p:sp>
      </p:grp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9F75166F-E060-9D41-A52D-935E566ADD72}"/>
              </a:ext>
            </a:extLst>
          </p:cNvPr>
          <p:cNvSpPr txBox="1">
            <a:spLocks/>
          </p:cNvSpPr>
          <p:nvPr/>
        </p:nvSpPr>
        <p:spPr bwMode="auto">
          <a:xfrm>
            <a:off x="1692275" y="36576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Field Values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/>
      <p:bldP spid="19" grpId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21227EDC-5394-5C45-8EF4-46F9AC08D983}"/>
              </a:ext>
            </a:extLst>
          </p:cNvPr>
          <p:cNvSpPr txBox="1">
            <a:spLocks/>
          </p:cNvSpPr>
          <p:nvPr/>
        </p:nvSpPr>
        <p:spPr bwMode="auto">
          <a:xfrm>
            <a:off x="549275" y="3733800"/>
            <a:ext cx="3870325" cy="1524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endParaRPr lang="de-CH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92514" name="Title 1">
            <a:extLst>
              <a:ext uri="{FF2B5EF4-FFF2-40B4-BE49-F238E27FC236}">
                <a16:creationId xmlns:a16="http://schemas.microsoft.com/office/drawing/2014/main" id="{5E106814-D4B9-CC47-B7F5-48FA933962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An Example Program in MIPS and LC-3</a:t>
            </a:r>
          </a:p>
        </p:txBody>
      </p:sp>
      <p:sp>
        <p:nvSpPr>
          <p:cNvPr id="192515" name="Slide Number Placeholder 3">
            <a:extLst>
              <a:ext uri="{FF2B5EF4-FFF2-40B4-BE49-F238E27FC236}">
                <a16:creationId xmlns:a16="http://schemas.microsoft.com/office/drawing/2014/main" id="{F6215E5F-5C69-394E-BF4F-0568529FED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015F17B-8C17-0246-94E5-88075DC93A46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A17335E5-135B-3D44-8D12-4EC569A94302}"/>
              </a:ext>
            </a:extLst>
          </p:cNvPr>
          <p:cNvSpPr txBox="1">
            <a:spLocks/>
          </p:cNvSpPr>
          <p:nvPr/>
        </p:nvSpPr>
        <p:spPr bwMode="auto">
          <a:xfrm>
            <a:off x="565150" y="1600200"/>
            <a:ext cx="3870325" cy="1143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a    = A[0];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c    = a + b - 5;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2000" kern="0" dirty="0">
                <a:latin typeface="Courier" charset="0"/>
                <a:ea typeface="Courier" charset="0"/>
                <a:cs typeface="Courier" charset="0"/>
              </a:rPr>
              <a:t>B[0] = c; 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2F0C8ADF-4943-7145-A56D-685C4450B63E}"/>
              </a:ext>
            </a:extLst>
          </p:cNvPr>
          <p:cNvSpPr txBox="1">
            <a:spLocks/>
          </p:cNvSpPr>
          <p:nvPr/>
        </p:nvSpPr>
        <p:spPr bwMode="auto">
          <a:xfrm>
            <a:off x="4740275" y="1600200"/>
            <a:ext cx="1871663" cy="1143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A = $s0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b = $s2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B = $s1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3F4D2F6-C773-8143-81C1-7666585F4CAC}"/>
              </a:ext>
            </a:extLst>
          </p:cNvPr>
          <p:cNvSpPr txBox="1">
            <a:spLocks/>
          </p:cNvSpPr>
          <p:nvPr/>
        </p:nvSpPr>
        <p:spPr bwMode="auto">
          <a:xfrm>
            <a:off x="565150" y="1143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08420B04-8284-B348-818E-1D96CE58A375}"/>
              </a:ext>
            </a:extLst>
          </p:cNvPr>
          <p:cNvSpPr txBox="1">
            <a:spLocks/>
          </p:cNvSpPr>
          <p:nvPr/>
        </p:nvSpPr>
        <p:spPr bwMode="auto">
          <a:xfrm>
            <a:off x="4740275" y="1143000"/>
            <a:ext cx="18716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registers</a:t>
            </a:r>
            <a:endParaRPr lang="de-CH" altLang="en-US" sz="2000"/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F2DFF9B6-0E53-A044-9BB2-AC1ADE8901CA}"/>
              </a:ext>
            </a:extLst>
          </p:cNvPr>
          <p:cNvSpPr txBox="1">
            <a:spLocks/>
          </p:cNvSpPr>
          <p:nvPr/>
        </p:nvSpPr>
        <p:spPr bwMode="auto">
          <a:xfrm>
            <a:off x="4740275" y="3733800"/>
            <a:ext cx="3870325" cy="1524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LDR  R5, R0, #0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ADD  R6, R5, R2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ADD  R7, R6, #-5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STR  R7, R1, #0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341F70AF-C135-694D-818A-1EB6FCD606A9}"/>
              </a:ext>
            </a:extLst>
          </p:cNvPr>
          <p:cNvSpPr txBox="1">
            <a:spLocks/>
          </p:cNvSpPr>
          <p:nvPr/>
        </p:nvSpPr>
        <p:spPr bwMode="auto">
          <a:xfrm>
            <a:off x="4740275" y="32766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D34F89F9-2F9A-FD40-8B29-EA61BF1701AD}"/>
              </a:ext>
            </a:extLst>
          </p:cNvPr>
          <p:cNvSpPr txBox="1">
            <a:spLocks/>
          </p:cNvSpPr>
          <p:nvPr/>
        </p:nvSpPr>
        <p:spPr bwMode="auto">
          <a:xfrm>
            <a:off x="549275" y="3733800"/>
            <a:ext cx="3870325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de-CH" altLang="en-US" sz="2000">
                <a:latin typeface="Courier" pitchFamily="2" charset="0"/>
                <a:ea typeface="Courier" pitchFamily="2" charset="0"/>
                <a:cs typeface="Courier" pitchFamily="2" charset="0"/>
              </a:rPr>
              <a:t>lw   $t0, 0($s0)</a:t>
            </a:r>
          </a:p>
          <a:p>
            <a:pPr>
              <a:buFont typeface="Wingdings" pitchFamily="2" charset="2"/>
              <a:buNone/>
            </a:pPr>
            <a:r>
              <a:rPr lang="de-CH" altLang="en-US" sz="2000">
                <a:latin typeface="Courier" pitchFamily="2" charset="0"/>
                <a:ea typeface="Courier" pitchFamily="2" charset="0"/>
                <a:cs typeface="Courier" pitchFamily="2" charset="0"/>
              </a:rPr>
              <a:t>add  $t1, $t0, $s2</a:t>
            </a:r>
          </a:p>
          <a:p>
            <a:pPr>
              <a:buFont typeface="Wingdings" pitchFamily="2" charset="2"/>
              <a:buNone/>
            </a:pPr>
            <a:r>
              <a:rPr lang="de-CH" altLang="en-US" sz="2000">
                <a:latin typeface="Courier" pitchFamily="2" charset="0"/>
                <a:ea typeface="Courier" pitchFamily="2" charset="0"/>
                <a:cs typeface="Courier" pitchFamily="2" charset="0"/>
              </a:rPr>
              <a:t>addi $t2, $t1, -5</a:t>
            </a:r>
          </a:p>
          <a:p>
            <a:pPr>
              <a:buFont typeface="Wingdings" pitchFamily="2" charset="2"/>
              <a:buNone/>
            </a:pPr>
            <a:r>
              <a:rPr lang="de-CH" altLang="en-US" sz="2000">
                <a:latin typeface="Courier" pitchFamily="2" charset="0"/>
                <a:ea typeface="Courier" pitchFamily="2" charset="0"/>
                <a:cs typeface="Courier" pitchFamily="2" charset="0"/>
              </a:rPr>
              <a:t>sw   $t2, 0($s1)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8DC5F003-88B8-FD41-8CBA-94ADFB59464E}"/>
              </a:ext>
            </a:extLst>
          </p:cNvPr>
          <p:cNvSpPr txBox="1">
            <a:spLocks/>
          </p:cNvSpPr>
          <p:nvPr/>
        </p:nvSpPr>
        <p:spPr bwMode="auto">
          <a:xfrm>
            <a:off x="565150" y="32766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E5701336-C68C-7A40-82AB-47AAFB60E8BA}"/>
              </a:ext>
            </a:extLst>
          </p:cNvPr>
          <p:cNvSpPr txBox="1">
            <a:spLocks/>
          </p:cNvSpPr>
          <p:nvPr/>
        </p:nvSpPr>
        <p:spPr bwMode="auto">
          <a:xfrm>
            <a:off x="6738938" y="1600200"/>
            <a:ext cx="1871662" cy="1143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A = R0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b = R2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B = R1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5B707F0E-C079-8049-A25B-093BE7F62732}"/>
              </a:ext>
            </a:extLst>
          </p:cNvPr>
          <p:cNvSpPr txBox="1">
            <a:spLocks/>
          </p:cNvSpPr>
          <p:nvPr/>
        </p:nvSpPr>
        <p:spPr bwMode="auto">
          <a:xfrm>
            <a:off x="6781800" y="1143000"/>
            <a:ext cx="18716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registers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0" grpId="0"/>
      <p:bldP spid="22" grpId="0" animBg="1"/>
      <p:bldP spid="24" grpId="0"/>
      <p:bldP spid="15" grpId="0"/>
      <p:bldP spid="25" grpId="0" animBg="1"/>
      <p:bldP spid="26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1" name="Title 1">
            <a:extLst>
              <a:ext uri="{FF2B5EF4-FFF2-40B4-BE49-F238E27FC236}">
                <a16:creationId xmlns:a16="http://schemas.microsoft.com/office/drawing/2014/main" id="{576006F1-E0E4-D744-8285-7D52C1592A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Immediate Addressing Mode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C3986756-9147-2C4B-BE87-655E7A6E089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LEA (Load Effective Address)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OP = 1110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DR = destination register 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LEA: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 DR ← PC</a:t>
            </a:r>
            <a:r>
              <a:rPr lang="en-US" altLang="en-US" sz="2400" baseline="30000">
                <a:solidFill>
                  <a:srgbClr val="00B050"/>
                </a:solidFill>
                <a:ea typeface="ＭＳ Ｐゴシック" panose="020B0600070205080204" pitchFamily="34" charset="-128"/>
              </a:rPr>
              <a:t>✝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 + sign-extend(PCoffset9)</a:t>
            </a:r>
          </a:p>
        </p:txBody>
      </p:sp>
      <p:sp>
        <p:nvSpPr>
          <p:cNvPr id="194563" name="Slide Number Placeholder 3">
            <a:extLst>
              <a:ext uri="{FF2B5EF4-FFF2-40B4-BE49-F238E27FC236}">
                <a16:creationId xmlns:a16="http://schemas.microsoft.com/office/drawing/2014/main" id="{1754C914-66C6-1E48-8232-32010C20E6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510F337-4CF6-5B47-9E34-5568CF8D148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365D011-43DC-E040-8D86-92B8E961AD83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1524000"/>
            <a:ext cx="4578350" cy="990600"/>
            <a:chOff x="2282825" y="1600200"/>
            <a:chExt cx="4578350" cy="990600"/>
          </a:xfrm>
        </p:grpSpPr>
        <p:grpSp>
          <p:nvGrpSpPr>
            <p:cNvPr id="194568" name="Group 32">
              <a:extLst>
                <a:ext uri="{FF2B5EF4-FFF2-40B4-BE49-F238E27FC236}">
                  <a16:creationId xmlns:a16="http://schemas.microsoft.com/office/drawing/2014/main" id="{59F3316D-DCA7-E341-8129-995DDA3A71A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2825" y="1801813"/>
              <a:ext cx="4578350" cy="788987"/>
              <a:chOff x="838200" y="3657600"/>
              <a:chExt cx="4578600" cy="789404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CC4E1990-39BD-DE41-A2A7-B1018478B47C}"/>
                  </a:ext>
                </a:extLst>
              </p:cNvPr>
              <p:cNvSpPr/>
              <p:nvPr/>
            </p:nvSpPr>
            <p:spPr bwMode="auto">
              <a:xfrm>
                <a:off x="838200" y="3657600"/>
                <a:ext cx="1079559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OP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08DEB15A-F157-F740-9640-CA147A27EF06}"/>
                  </a:ext>
                </a:extLst>
              </p:cNvPr>
              <p:cNvSpPr/>
              <p:nvPr/>
            </p:nvSpPr>
            <p:spPr bwMode="auto">
              <a:xfrm>
                <a:off x="1905058" y="3657600"/>
                <a:ext cx="914450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DR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2ABD0C34-5C54-9A41-A305-2242F5ECF61C}"/>
                  </a:ext>
                </a:extLst>
              </p:cNvPr>
              <p:cNvSpPr/>
              <p:nvPr/>
            </p:nvSpPr>
            <p:spPr bwMode="auto">
              <a:xfrm>
                <a:off x="2819508" y="3657600"/>
                <a:ext cx="2597292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PCoffset9</a:t>
                </a:r>
              </a:p>
            </p:txBody>
          </p:sp>
          <p:sp>
            <p:nvSpPr>
              <p:cNvPr id="194588" name="TextBox 2">
                <a:extLst>
                  <a:ext uri="{FF2B5EF4-FFF2-40B4-BE49-F238E27FC236}">
                    <a16:creationId xmlns:a16="http://schemas.microsoft.com/office/drawing/2014/main" id="{8E7BA15D-82E8-FA45-A8F8-7E6866FAC3F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38200" y="4108450"/>
                <a:ext cx="10668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4 bits</a:t>
                </a:r>
              </a:p>
            </p:txBody>
          </p:sp>
          <p:sp>
            <p:nvSpPr>
              <p:cNvPr id="194589" name="TextBox 35">
                <a:extLst>
                  <a:ext uri="{FF2B5EF4-FFF2-40B4-BE49-F238E27FC236}">
                    <a16:creationId xmlns:a16="http://schemas.microsoft.com/office/drawing/2014/main" id="{77D98F0E-5896-314D-97F5-3FB9E42132C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05000" y="4108450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3 bits</a:t>
                </a:r>
              </a:p>
            </p:txBody>
          </p:sp>
          <p:sp>
            <p:nvSpPr>
              <p:cNvPr id="194590" name="TextBox 36">
                <a:extLst>
                  <a:ext uri="{FF2B5EF4-FFF2-40B4-BE49-F238E27FC236}">
                    <a16:creationId xmlns:a16="http://schemas.microsoft.com/office/drawing/2014/main" id="{53A3D7D6-ED6E-764D-8B83-0B3B56F361F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19400" y="4108450"/>
                <a:ext cx="2597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9 bits</a:t>
                </a:r>
              </a:p>
            </p:txBody>
          </p:sp>
        </p:grpSp>
        <p:sp>
          <p:nvSpPr>
            <p:cNvPr id="194569" name="TextBox 64">
              <a:extLst>
                <a:ext uri="{FF2B5EF4-FFF2-40B4-BE49-F238E27FC236}">
                  <a16:creationId xmlns:a16="http://schemas.microsoft.com/office/drawing/2014/main" id="{D03A2179-7576-BC4E-9E1A-C1A7CFB5B8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2673" y="160180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15</a:t>
              </a:r>
            </a:p>
          </p:txBody>
        </p:sp>
        <p:sp>
          <p:nvSpPr>
            <p:cNvPr id="194570" name="TextBox 64">
              <a:extLst>
                <a:ext uri="{FF2B5EF4-FFF2-40B4-BE49-F238E27FC236}">
                  <a16:creationId xmlns:a16="http://schemas.microsoft.com/office/drawing/2014/main" id="{262CFEB5-F909-D64C-BBE3-ED8AAE6B85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10" y="160180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14</a:t>
              </a:r>
            </a:p>
          </p:txBody>
        </p:sp>
        <p:sp>
          <p:nvSpPr>
            <p:cNvPr id="194571" name="TextBox 64">
              <a:extLst>
                <a:ext uri="{FF2B5EF4-FFF2-40B4-BE49-F238E27FC236}">
                  <a16:creationId xmlns:a16="http://schemas.microsoft.com/office/drawing/2014/main" id="{B6A976DE-C0FC-8041-93DA-B8DAB0EC5E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4787" y="160538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13</a:t>
              </a:r>
            </a:p>
          </p:txBody>
        </p:sp>
        <p:sp>
          <p:nvSpPr>
            <p:cNvPr id="194572" name="TextBox 64">
              <a:extLst>
                <a:ext uri="{FF2B5EF4-FFF2-40B4-BE49-F238E27FC236}">
                  <a16:creationId xmlns:a16="http://schemas.microsoft.com/office/drawing/2014/main" id="{BD32D67A-58D9-E34B-B46F-389FE63B19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32110" y="1602205"/>
              <a:ext cx="376239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12</a:t>
              </a:r>
            </a:p>
          </p:txBody>
        </p:sp>
        <p:sp>
          <p:nvSpPr>
            <p:cNvPr id="194573" name="TextBox 64">
              <a:extLst>
                <a:ext uri="{FF2B5EF4-FFF2-40B4-BE49-F238E27FC236}">
                  <a16:creationId xmlns:a16="http://schemas.microsoft.com/office/drawing/2014/main" id="{E7C36655-7CF2-944F-B42A-439F12EE98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8940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11</a:t>
              </a:r>
            </a:p>
          </p:txBody>
        </p:sp>
        <p:sp>
          <p:nvSpPr>
            <p:cNvPr id="194574" name="TextBox 64">
              <a:extLst>
                <a:ext uri="{FF2B5EF4-FFF2-40B4-BE49-F238E27FC236}">
                  <a16:creationId xmlns:a16="http://schemas.microsoft.com/office/drawing/2014/main" id="{49D887FD-26F0-CD4B-8953-042FC891A2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7377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10</a:t>
              </a:r>
            </a:p>
          </p:txBody>
        </p:sp>
        <p:sp>
          <p:nvSpPr>
            <p:cNvPr id="194575" name="TextBox 64">
              <a:extLst>
                <a:ext uri="{FF2B5EF4-FFF2-40B4-BE49-F238E27FC236}">
                  <a16:creationId xmlns:a16="http://schemas.microsoft.com/office/drawing/2014/main" id="{9B260A9C-7F71-6743-9CD2-8F7846174F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21054" y="1604979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9</a:t>
              </a:r>
            </a:p>
          </p:txBody>
        </p:sp>
        <p:sp>
          <p:nvSpPr>
            <p:cNvPr id="194576" name="TextBox 64">
              <a:extLst>
                <a:ext uri="{FF2B5EF4-FFF2-40B4-BE49-F238E27FC236}">
                  <a16:creationId xmlns:a16="http://schemas.microsoft.com/office/drawing/2014/main" id="{A4F7C617-2135-8642-A7A1-DC4AD0EB6A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43398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8</a:t>
              </a:r>
            </a:p>
          </p:txBody>
        </p:sp>
        <p:sp>
          <p:nvSpPr>
            <p:cNvPr id="194577" name="TextBox 64">
              <a:extLst>
                <a:ext uri="{FF2B5EF4-FFF2-40B4-BE49-F238E27FC236}">
                  <a16:creationId xmlns:a16="http://schemas.microsoft.com/office/drawing/2014/main" id="{0953A670-2A11-FE49-A0BB-6655ABB541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10391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7</a:t>
              </a:r>
            </a:p>
          </p:txBody>
        </p:sp>
        <p:sp>
          <p:nvSpPr>
            <p:cNvPr id="194578" name="TextBox 64">
              <a:extLst>
                <a:ext uri="{FF2B5EF4-FFF2-40B4-BE49-F238E27FC236}">
                  <a16:creationId xmlns:a16="http://schemas.microsoft.com/office/drawing/2014/main" id="{D8C61664-E3E0-2243-91BF-BEFEE9E40E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77384" y="1604979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6</a:t>
              </a:r>
            </a:p>
          </p:txBody>
        </p:sp>
        <p:sp>
          <p:nvSpPr>
            <p:cNvPr id="194579" name="TextBox 64">
              <a:extLst>
                <a:ext uri="{FF2B5EF4-FFF2-40B4-BE49-F238E27FC236}">
                  <a16:creationId xmlns:a16="http://schemas.microsoft.com/office/drawing/2014/main" id="{09A661C4-020C-4C43-B40C-90014830CE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5356" y="16002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2</a:t>
              </a:r>
            </a:p>
          </p:txBody>
        </p:sp>
        <p:sp>
          <p:nvSpPr>
            <p:cNvPr id="194580" name="TextBox 64">
              <a:extLst>
                <a:ext uri="{FF2B5EF4-FFF2-40B4-BE49-F238E27FC236}">
                  <a16:creationId xmlns:a16="http://schemas.microsoft.com/office/drawing/2014/main" id="{06F35084-F3F7-924A-9EDD-8227B37360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12349" y="16002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</a:t>
              </a:r>
            </a:p>
          </p:txBody>
        </p:sp>
        <p:sp>
          <p:nvSpPr>
            <p:cNvPr id="194581" name="TextBox 64">
              <a:extLst>
                <a:ext uri="{FF2B5EF4-FFF2-40B4-BE49-F238E27FC236}">
                  <a16:creationId xmlns:a16="http://schemas.microsoft.com/office/drawing/2014/main" id="{F4FDF063-E45E-FC4E-91D6-B8FE272600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79345" y="1603776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0</a:t>
              </a:r>
            </a:p>
          </p:txBody>
        </p:sp>
        <p:sp>
          <p:nvSpPr>
            <p:cNvPr id="194582" name="TextBox 64">
              <a:extLst>
                <a:ext uri="{FF2B5EF4-FFF2-40B4-BE49-F238E27FC236}">
                  <a16:creationId xmlns:a16="http://schemas.microsoft.com/office/drawing/2014/main" id="{63271C8D-E906-8D4C-9B38-35850F09FD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4377" y="1603776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5</a:t>
              </a:r>
            </a:p>
          </p:txBody>
        </p:sp>
        <p:sp>
          <p:nvSpPr>
            <p:cNvPr id="194583" name="TextBox 64">
              <a:extLst>
                <a:ext uri="{FF2B5EF4-FFF2-40B4-BE49-F238E27FC236}">
                  <a16:creationId xmlns:a16="http://schemas.microsoft.com/office/drawing/2014/main" id="{2B1E7D2E-C48C-874E-9ABE-C9952D7871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11370" y="1600585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4</a:t>
              </a:r>
            </a:p>
          </p:txBody>
        </p:sp>
        <p:sp>
          <p:nvSpPr>
            <p:cNvPr id="194584" name="TextBox 50">
              <a:extLst>
                <a:ext uri="{FF2B5EF4-FFF2-40B4-BE49-F238E27FC236}">
                  <a16:creationId xmlns:a16="http://schemas.microsoft.com/office/drawing/2014/main" id="{33265598-AB14-2C4B-A6B4-1BC67F6B31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78363" y="1604161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3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755B5E4-F4B8-174D-9A47-531B83AC2E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1138" y="6505575"/>
            <a:ext cx="25003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3"/>
            <a:r>
              <a:rPr lang="en-US" altLang="en-US" sz="1400" baseline="30000">
                <a:solidFill>
                  <a:srgbClr val="00B050"/>
                </a:solidFill>
              </a:rPr>
              <a:t>✝</a:t>
            </a:r>
            <a:r>
              <a:rPr lang="en-US" altLang="en-US" sz="1400">
                <a:solidFill>
                  <a:srgbClr val="00B050"/>
                </a:solidFill>
              </a:rPr>
              <a:t>This is the incremented PC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00668A02-2CC6-114A-B0F7-3D5FE82CEDBB}"/>
              </a:ext>
            </a:extLst>
          </p:cNvPr>
          <p:cNvSpPr/>
          <p:nvPr/>
        </p:nvSpPr>
        <p:spPr>
          <a:xfrm>
            <a:off x="814388" y="4964113"/>
            <a:ext cx="7515225" cy="4826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What is the </a:t>
            </a:r>
            <a:r>
              <a:rPr lang="en-US" sz="2000" dirty="0">
                <a:solidFill>
                  <a:srgbClr val="FF0000"/>
                </a:solidFill>
              </a:rPr>
              <a:t>difference from PC-Relative</a:t>
            </a:r>
            <a:r>
              <a:rPr lang="en-US" sz="2000" dirty="0">
                <a:solidFill>
                  <a:schemeClr val="tx1"/>
                </a:solidFill>
              </a:rPr>
              <a:t> addressing mode?</a:t>
            </a:r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856DFF4F-6C7F-8A40-9F13-D9BEC31E4BA0}"/>
              </a:ext>
            </a:extLst>
          </p:cNvPr>
          <p:cNvSpPr/>
          <p:nvPr/>
        </p:nvSpPr>
        <p:spPr>
          <a:xfrm>
            <a:off x="814388" y="5497513"/>
            <a:ext cx="7515225" cy="8270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Answer: Instructions with </a:t>
            </a:r>
            <a:r>
              <a:rPr lang="en-US" sz="2000" dirty="0">
                <a:solidFill>
                  <a:srgbClr val="00B050"/>
                </a:solidFill>
              </a:rPr>
              <a:t>PC-Relative</a:t>
            </a:r>
            <a:r>
              <a:rPr lang="en-US" sz="2000" dirty="0">
                <a:solidFill>
                  <a:schemeClr val="tx1"/>
                </a:solidFill>
              </a:rPr>
              <a:t> mode </a:t>
            </a:r>
            <a:r>
              <a:rPr lang="en-US" sz="2000" dirty="0">
                <a:solidFill>
                  <a:srgbClr val="0432FF"/>
                </a:solidFill>
              </a:rPr>
              <a:t>access memory</a:t>
            </a:r>
            <a:r>
              <a:rPr lang="en-US" sz="2000" dirty="0">
                <a:solidFill>
                  <a:schemeClr val="tx1"/>
                </a:solidFill>
              </a:rPr>
              <a:t>, </a:t>
            </a:r>
          </a:p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but </a:t>
            </a:r>
            <a:r>
              <a:rPr lang="en-US" sz="2000" dirty="0">
                <a:solidFill>
                  <a:srgbClr val="0432FF"/>
                </a:solidFill>
              </a:rPr>
              <a:t>LEA does not </a:t>
            </a:r>
            <a:r>
              <a:rPr lang="en-US" sz="2000" dirty="0">
                <a:solidFill>
                  <a:srgbClr val="0432FF"/>
                </a:solidFill>
                <a:sym typeface="Wingdings" pitchFamily="2" charset="2"/>
              </a:rPr>
              <a:t> Hence the name </a:t>
            </a:r>
            <a:r>
              <a:rPr lang="en-US" sz="2000" i="1" dirty="0">
                <a:solidFill>
                  <a:srgbClr val="0432FF"/>
                </a:solidFill>
                <a:sym typeface="Wingdings" pitchFamily="2" charset="2"/>
              </a:rPr>
              <a:t>Load Effective Address</a:t>
            </a:r>
            <a:endParaRPr lang="en-US" sz="2000" i="1" dirty="0">
              <a:solidFill>
                <a:srgbClr val="0432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 animBg="1"/>
      <p:bldP spid="31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09" name="Content Placeholder 2">
            <a:extLst>
              <a:ext uri="{FF2B5EF4-FFF2-40B4-BE49-F238E27FC236}">
                <a16:creationId xmlns:a16="http://schemas.microsoft.com/office/drawing/2014/main" id="{14B91050-8431-094A-9F1E-6DC496D141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LEA assembly and machine code </a:t>
            </a:r>
          </a:p>
        </p:txBody>
      </p:sp>
      <p:sp>
        <p:nvSpPr>
          <p:cNvPr id="196610" name="Title 1">
            <a:extLst>
              <a:ext uri="{FF2B5EF4-FFF2-40B4-BE49-F238E27FC236}">
                <a16:creationId xmlns:a16="http://schemas.microsoft.com/office/drawing/2014/main" id="{250EBE81-0D51-6D4B-8AE8-20F4D8B472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LEA in LC-3</a:t>
            </a:r>
          </a:p>
        </p:txBody>
      </p:sp>
      <p:sp>
        <p:nvSpPr>
          <p:cNvPr id="196611" name="Slide Number Placeholder 3">
            <a:extLst>
              <a:ext uri="{FF2B5EF4-FFF2-40B4-BE49-F238E27FC236}">
                <a16:creationId xmlns:a16="http://schemas.microsoft.com/office/drawing/2014/main" id="{C0EAEBCB-B93A-B44B-A156-9286C71995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886904D-150A-DC46-B313-F46276FAD52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4AA74175-4A96-0D41-BE48-B2BACDAE0DD6}"/>
              </a:ext>
            </a:extLst>
          </p:cNvPr>
          <p:cNvSpPr txBox="1">
            <a:spLocks/>
          </p:cNvSpPr>
          <p:nvPr/>
        </p:nvSpPr>
        <p:spPr bwMode="auto">
          <a:xfrm>
            <a:off x="569913" y="2062163"/>
            <a:ext cx="2782887" cy="450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LEA R5, #-3</a:t>
            </a:r>
          </a:p>
        </p:txBody>
      </p:sp>
      <p:sp>
        <p:nvSpPr>
          <p:cNvPr id="196613" name="Text Placeholder 7">
            <a:extLst>
              <a:ext uri="{FF2B5EF4-FFF2-40B4-BE49-F238E27FC236}">
                <a16:creationId xmlns:a16="http://schemas.microsoft.com/office/drawing/2014/main" id="{E5C7E2B9-5E30-4442-9EC6-8E38D517D6CB}"/>
              </a:ext>
            </a:extLst>
          </p:cNvPr>
          <p:cNvSpPr txBox="1">
            <a:spLocks/>
          </p:cNvSpPr>
          <p:nvPr/>
        </p:nvSpPr>
        <p:spPr bwMode="auto">
          <a:xfrm>
            <a:off x="569913" y="1604963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1AC2E853-AE4E-3845-AC8D-92E2372516B0}"/>
              </a:ext>
            </a:extLst>
          </p:cNvPr>
          <p:cNvSpPr txBox="1">
            <a:spLocks/>
          </p:cNvSpPr>
          <p:nvPr/>
        </p:nvSpPr>
        <p:spPr bwMode="auto">
          <a:xfrm>
            <a:off x="158750" y="27686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Field Values</a:t>
            </a:r>
            <a:endParaRPr lang="de-CH" altLang="en-US" sz="2000"/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30842B36-BBC7-E445-A355-31ED75309F47}"/>
              </a:ext>
            </a:extLst>
          </p:cNvPr>
          <p:cNvSpPr txBox="1">
            <a:spLocks/>
          </p:cNvSpPr>
          <p:nvPr/>
        </p:nvSpPr>
        <p:spPr bwMode="auto">
          <a:xfrm>
            <a:off x="152400" y="4343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Machine Code</a:t>
            </a:r>
            <a:endParaRPr lang="de-CH" altLang="en-US" sz="2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B7BEF8A-E5C2-A346-B037-A8649E6817D2}"/>
              </a:ext>
            </a:extLst>
          </p:cNvPr>
          <p:cNvGrpSpPr>
            <a:grpSpLocks/>
          </p:cNvGrpSpPr>
          <p:nvPr/>
        </p:nvGrpSpPr>
        <p:grpSpPr bwMode="auto">
          <a:xfrm>
            <a:off x="215900" y="3165475"/>
            <a:ext cx="3975100" cy="795338"/>
            <a:chOff x="838200" y="3319046"/>
            <a:chExt cx="4578600" cy="79575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EF6882E-A21F-9347-AF37-FBF77CC84A36}"/>
                </a:ext>
              </a:extLst>
            </p:cNvPr>
            <p:cNvSpPr/>
            <p:nvPr/>
          </p:nvSpPr>
          <p:spPr bwMode="auto">
            <a:xfrm>
              <a:off x="838200" y="3657361"/>
              <a:ext cx="1078823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E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C3112E8-9ABE-2F44-B5FB-3A4886AF764D}"/>
                </a:ext>
              </a:extLst>
            </p:cNvPr>
            <p:cNvSpPr/>
            <p:nvPr/>
          </p:nvSpPr>
          <p:spPr bwMode="auto">
            <a:xfrm>
              <a:off x="1904224" y="3657361"/>
              <a:ext cx="916085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5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345E8F0-AB19-2C46-9BAC-BDBBA354C025}"/>
                </a:ext>
              </a:extLst>
            </p:cNvPr>
            <p:cNvSpPr/>
            <p:nvPr/>
          </p:nvSpPr>
          <p:spPr bwMode="auto">
            <a:xfrm>
              <a:off x="2827624" y="3657361"/>
              <a:ext cx="2589176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0x1FD</a:t>
              </a:r>
            </a:p>
          </p:txBody>
        </p:sp>
        <p:sp>
          <p:nvSpPr>
            <p:cNvPr id="196640" name="TextBox 46">
              <a:extLst>
                <a:ext uri="{FF2B5EF4-FFF2-40B4-BE49-F238E27FC236}">
                  <a16:creationId xmlns:a16="http://schemas.microsoft.com/office/drawing/2014/main" id="{C2F96789-2046-434C-90BB-86B4391099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96641" name="TextBox 47">
              <a:extLst>
                <a:ext uri="{FF2B5EF4-FFF2-40B4-BE49-F238E27FC236}">
                  <a16:creationId xmlns:a16="http://schemas.microsoft.com/office/drawing/2014/main" id="{E5D1B3BA-3AB5-C34F-A325-B7249516CB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96642" name="TextBox 49">
              <a:extLst>
                <a:ext uri="{FF2B5EF4-FFF2-40B4-BE49-F238E27FC236}">
                  <a16:creationId xmlns:a16="http://schemas.microsoft.com/office/drawing/2014/main" id="{FF1E0C59-475F-F54B-A761-1414408561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7986" y="3319046"/>
              <a:ext cx="2588814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PCoffset9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FF171BF-2335-FB44-A3FF-E7219F02351E}"/>
              </a:ext>
            </a:extLst>
          </p:cNvPr>
          <p:cNvGrpSpPr>
            <a:grpSpLocks/>
          </p:cNvGrpSpPr>
          <p:nvPr/>
        </p:nvGrpSpPr>
        <p:grpSpPr bwMode="auto">
          <a:xfrm>
            <a:off x="219075" y="4724400"/>
            <a:ext cx="3971925" cy="795338"/>
            <a:chOff x="838200" y="3319046"/>
            <a:chExt cx="4578601" cy="795754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CBCE4DC-D959-894E-996E-5B8EC507D275}"/>
                </a:ext>
              </a:extLst>
            </p:cNvPr>
            <p:cNvSpPr/>
            <p:nvPr/>
          </p:nvSpPr>
          <p:spPr bwMode="auto">
            <a:xfrm>
              <a:off x="838200" y="3657361"/>
              <a:ext cx="1079686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1 1 1 0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8607CB7-DF8B-AF44-9994-ACD4C66B8C45}"/>
                </a:ext>
              </a:extLst>
            </p:cNvPr>
            <p:cNvSpPr/>
            <p:nvPr/>
          </p:nvSpPr>
          <p:spPr bwMode="auto">
            <a:xfrm>
              <a:off x="1905077" y="3657361"/>
              <a:ext cx="914988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1 0 1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9B184501-0F51-DB4B-9FC2-09BD3B3189FB}"/>
                </a:ext>
              </a:extLst>
            </p:cNvPr>
            <p:cNvSpPr/>
            <p:nvPr/>
          </p:nvSpPr>
          <p:spPr bwMode="auto">
            <a:xfrm>
              <a:off x="2827385" y="3657361"/>
              <a:ext cx="2589416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1 1 1 1 1 1 1 0 1 </a:t>
              </a:r>
            </a:p>
          </p:txBody>
        </p:sp>
        <p:sp>
          <p:nvSpPr>
            <p:cNvPr id="196634" name="TextBox 56">
              <a:extLst>
                <a:ext uri="{FF2B5EF4-FFF2-40B4-BE49-F238E27FC236}">
                  <a16:creationId xmlns:a16="http://schemas.microsoft.com/office/drawing/2014/main" id="{1ECC7460-255A-354C-87C6-C628CDA344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96635" name="TextBox 57">
              <a:extLst>
                <a:ext uri="{FF2B5EF4-FFF2-40B4-BE49-F238E27FC236}">
                  <a16:creationId xmlns:a16="http://schemas.microsoft.com/office/drawing/2014/main" id="{DDF7169E-1EF6-0546-B2C6-DCD1514B6C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96636" name="TextBox 59">
              <a:extLst>
                <a:ext uri="{FF2B5EF4-FFF2-40B4-BE49-F238E27FC236}">
                  <a16:creationId xmlns:a16="http://schemas.microsoft.com/office/drawing/2014/main" id="{61F3AA0F-3D09-BD40-8B2A-1E5CF955F2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6225" y="3319046"/>
              <a:ext cx="2600576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PCoffset9</a:t>
              </a:r>
            </a:p>
          </p:txBody>
        </p:sp>
      </p:grpSp>
      <p:sp>
        <p:nvSpPr>
          <p:cNvPr id="30" name="TextBox 64">
            <a:extLst>
              <a:ext uri="{FF2B5EF4-FFF2-40B4-BE49-F238E27FC236}">
                <a16:creationId xmlns:a16="http://schemas.microsoft.com/office/drawing/2014/main" id="{947E9606-8D50-1643-84EB-C982EA1A5A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556260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15</a:t>
            </a:r>
          </a:p>
        </p:txBody>
      </p:sp>
      <p:sp>
        <p:nvSpPr>
          <p:cNvPr id="35" name="TextBox 64">
            <a:extLst>
              <a:ext uri="{FF2B5EF4-FFF2-40B4-BE49-F238E27FC236}">
                <a16:creationId xmlns:a16="http://schemas.microsoft.com/office/drawing/2014/main" id="{57A30314-0342-3D47-A7FA-79AEF471BA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3750" y="5561013"/>
            <a:ext cx="376238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12</a:t>
            </a:r>
          </a:p>
        </p:txBody>
      </p:sp>
      <p:sp>
        <p:nvSpPr>
          <p:cNvPr id="36" name="TextBox 64">
            <a:extLst>
              <a:ext uri="{FF2B5EF4-FFF2-40B4-BE49-F238E27FC236}">
                <a16:creationId xmlns:a16="http://schemas.microsoft.com/office/drawing/2014/main" id="{DA359E8E-E8FE-F848-BA32-27D2DB5691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0625" y="556260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11</a:t>
            </a:r>
          </a:p>
        </p:txBody>
      </p:sp>
      <p:sp>
        <p:nvSpPr>
          <p:cNvPr id="41" name="TextBox 64">
            <a:extLst>
              <a:ext uri="{FF2B5EF4-FFF2-40B4-BE49-F238E27FC236}">
                <a16:creationId xmlns:a16="http://schemas.microsoft.com/office/drawing/2014/main" id="{8295B2C6-D407-6C41-BDE3-B6A3C727F8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0988" y="5562600"/>
            <a:ext cx="3540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9</a:t>
            </a:r>
          </a:p>
        </p:txBody>
      </p:sp>
      <p:sp>
        <p:nvSpPr>
          <p:cNvPr id="43" name="TextBox 64">
            <a:extLst>
              <a:ext uri="{FF2B5EF4-FFF2-40B4-BE49-F238E27FC236}">
                <a16:creationId xmlns:a16="http://schemas.microsoft.com/office/drawing/2014/main" id="{ACB5E94E-A54F-0843-B9FB-77D40823C3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5561013"/>
            <a:ext cx="3540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8</a:t>
            </a:r>
          </a:p>
        </p:txBody>
      </p:sp>
      <p:sp>
        <p:nvSpPr>
          <p:cNvPr id="50" name="TextBox 64">
            <a:extLst>
              <a:ext uri="{FF2B5EF4-FFF2-40B4-BE49-F238E27FC236}">
                <a16:creationId xmlns:a16="http://schemas.microsoft.com/office/drawing/2014/main" id="{91BCE067-E8BB-004B-9F20-4D58990EBE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0300" y="5564188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0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2D816FF-B393-224A-8B8E-D2AD94E011B5}"/>
              </a:ext>
            </a:extLst>
          </p:cNvPr>
          <p:cNvGrpSpPr>
            <a:grpSpLocks/>
          </p:cNvGrpSpPr>
          <p:nvPr/>
        </p:nvGrpSpPr>
        <p:grpSpPr bwMode="auto">
          <a:xfrm>
            <a:off x="4178300" y="1524000"/>
            <a:ext cx="4813300" cy="3184525"/>
            <a:chOff x="4178137" y="1524000"/>
            <a:chExt cx="4813463" cy="3185170"/>
          </a:xfrm>
        </p:grpSpPr>
        <p:pic>
          <p:nvPicPr>
            <p:cNvPr id="196625" name="Picture 2">
              <a:extLst>
                <a:ext uri="{FF2B5EF4-FFF2-40B4-BE49-F238E27FC236}">
                  <a16:creationId xmlns:a16="http://schemas.microsoft.com/office/drawing/2014/main" id="{B40A442D-8B1F-FF43-9EF2-C169542A3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78137" y="1524000"/>
              <a:ext cx="4813463" cy="31851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6626" name="Text Placeholder 7">
              <a:extLst>
                <a:ext uri="{FF2B5EF4-FFF2-40B4-BE49-F238E27FC236}">
                  <a16:creationId xmlns:a16="http://schemas.microsoft.com/office/drawing/2014/main" id="{F901BF54-316E-CC4A-BE5A-B6C46F16C34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524223" y="1583514"/>
              <a:ext cx="1161247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Register file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96627" name="Text Placeholder 7">
              <a:extLst>
                <a:ext uri="{FF2B5EF4-FFF2-40B4-BE49-F238E27FC236}">
                  <a16:creationId xmlns:a16="http://schemas.microsoft.com/office/drawing/2014/main" id="{5B6A3A0B-1034-EC4D-AC30-93D0BA82843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61477" y="2895600"/>
              <a:ext cx="652854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DR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96628" name="Text Placeholder 7">
              <a:extLst>
                <a:ext uri="{FF2B5EF4-FFF2-40B4-BE49-F238E27FC236}">
                  <a16:creationId xmlns:a16="http://schemas.microsoft.com/office/drawing/2014/main" id="{C555FD0F-8C7C-FA49-98F5-8112C3D7055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267200" y="1659714"/>
              <a:ext cx="1755649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Instruction register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96629" name="Text Placeholder 7">
              <a:extLst>
                <a:ext uri="{FF2B5EF4-FFF2-40B4-BE49-F238E27FC236}">
                  <a16:creationId xmlns:a16="http://schemas.microsoft.com/office/drawing/2014/main" id="{CA045EC1-BEC5-FD40-96C5-4838ED43828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248400" y="2704649"/>
              <a:ext cx="645505" cy="4195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100">
                  <a:solidFill>
                    <a:srgbClr val="0432FF"/>
                  </a:solidFill>
                </a:rPr>
                <a:t>Sign-extend</a:t>
              </a:r>
              <a:endParaRPr lang="de-CH" altLang="en-US" sz="1100">
                <a:solidFill>
                  <a:srgbClr val="0432FF"/>
                </a:solidFill>
              </a:endParaRPr>
            </a:p>
          </p:txBody>
        </p:sp>
        <p:sp>
          <p:nvSpPr>
            <p:cNvPr id="196630" name="Text Placeholder 7">
              <a:extLst>
                <a:ext uri="{FF2B5EF4-FFF2-40B4-BE49-F238E27FC236}">
                  <a16:creationId xmlns:a16="http://schemas.microsoft.com/office/drawing/2014/main" id="{AABB166B-0444-6641-BFD2-4EC0BD75039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267200" y="2514600"/>
              <a:ext cx="1755649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Incremented PC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4" grpId="0"/>
      <p:bldP spid="30" grpId="0"/>
      <p:bldP spid="35" grpId="0"/>
      <p:bldP spid="36" grpId="0"/>
      <p:bldP spid="41" grpId="0"/>
      <p:bldP spid="43" grpId="0"/>
      <p:bldP spid="50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7" name="Title 1">
            <a:extLst>
              <a:ext uri="{FF2B5EF4-FFF2-40B4-BE49-F238E27FC236}">
                <a16:creationId xmlns:a16="http://schemas.microsoft.com/office/drawing/2014/main" id="{3376C7E5-2AB6-E248-8874-222972C1F1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Immediate Addressing Mode in MIPS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3D326367-3042-E847-A320-41DD37B974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 MIPS,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lui </a:t>
            </a:r>
            <a:r>
              <a:rPr lang="en-US" altLang="en-US">
                <a:ea typeface="ＭＳ Ｐゴシック" panose="020B0600070205080204" pitchFamily="34" charset="-128"/>
              </a:rPr>
              <a:t>(load upper immediate)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loads a 16-bit immediate into the upper half of a register</a:t>
            </a:r>
            <a:r>
              <a:rPr lang="en-US" altLang="en-US">
                <a:ea typeface="ＭＳ Ｐゴシック" panose="020B0600070205080204" pitchFamily="34" charset="-128"/>
              </a:rPr>
              <a:t> and sets the lower half to 0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It is used to assign 32-bit constants to a register</a:t>
            </a:r>
          </a:p>
        </p:txBody>
      </p:sp>
      <p:sp>
        <p:nvSpPr>
          <p:cNvPr id="198659" name="Slide Number Placeholder 3">
            <a:extLst>
              <a:ext uri="{FF2B5EF4-FFF2-40B4-BE49-F238E27FC236}">
                <a16:creationId xmlns:a16="http://schemas.microsoft.com/office/drawing/2014/main" id="{4BAD0244-AA7C-914F-AFE7-6B0B3069AE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10D26BE-B77C-8847-9FC8-57278EFB75BF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34E006E0-4177-CE40-AA76-F46157BCF0A4}"/>
              </a:ext>
            </a:extLst>
          </p:cNvPr>
          <p:cNvSpPr txBox="1">
            <a:spLocks/>
          </p:cNvSpPr>
          <p:nvPr/>
        </p:nvSpPr>
        <p:spPr bwMode="auto">
          <a:xfrm>
            <a:off x="565150" y="3957638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a = 0x6d5e4f3c;</a:t>
            </a:r>
            <a:endParaRPr lang="de-CH" sz="2000" kern="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9673635C-1C8E-824C-919F-349ED4155DB7}"/>
              </a:ext>
            </a:extLst>
          </p:cNvPr>
          <p:cNvSpPr txBox="1">
            <a:spLocks/>
          </p:cNvSpPr>
          <p:nvPr/>
        </p:nvSpPr>
        <p:spPr bwMode="auto">
          <a:xfrm>
            <a:off x="4740275" y="3957638"/>
            <a:ext cx="3870325" cy="114776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$s0 = a</a:t>
            </a:r>
          </a:p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lui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$s0, 0x6d5e</a:t>
            </a:r>
          </a:p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ori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$s0, 0x4f3c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9F730A1C-AC43-E045-84B5-5C25DE7A7511}"/>
              </a:ext>
            </a:extLst>
          </p:cNvPr>
          <p:cNvSpPr txBox="1">
            <a:spLocks/>
          </p:cNvSpPr>
          <p:nvPr/>
        </p:nvSpPr>
        <p:spPr bwMode="auto">
          <a:xfrm>
            <a:off x="565150" y="3500438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2CF7A24A-C215-E148-8495-48B4A47860F6}"/>
              </a:ext>
            </a:extLst>
          </p:cNvPr>
          <p:cNvSpPr txBox="1">
            <a:spLocks/>
          </p:cNvSpPr>
          <p:nvPr/>
        </p:nvSpPr>
        <p:spPr bwMode="auto">
          <a:xfrm>
            <a:off x="4740275" y="3500438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/>
      <p:bldP spid="23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1" name="Title 1">
            <a:extLst>
              <a:ext uri="{FF2B5EF4-FFF2-40B4-BE49-F238E27FC236}">
                <a16:creationId xmlns:a16="http://schemas.microsoft.com/office/drawing/2014/main" id="{8A93414E-8545-2C4A-B26D-19500EB332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Addressing Example in LC-3</a:t>
            </a:r>
          </a:p>
        </p:txBody>
      </p:sp>
      <p:sp>
        <p:nvSpPr>
          <p:cNvPr id="199682" name="Content Placeholder 2">
            <a:extLst>
              <a:ext uri="{FF2B5EF4-FFF2-40B4-BE49-F238E27FC236}">
                <a16:creationId xmlns:a16="http://schemas.microsoft.com/office/drawing/2014/main" id="{F8711226-C437-D34D-9465-5264933CCDB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What is the final value of R3?</a:t>
            </a:r>
          </a:p>
        </p:txBody>
      </p:sp>
      <p:sp>
        <p:nvSpPr>
          <p:cNvPr id="199683" name="Slide Number Placeholder 3">
            <a:extLst>
              <a:ext uri="{FF2B5EF4-FFF2-40B4-BE49-F238E27FC236}">
                <a16:creationId xmlns:a16="http://schemas.microsoft.com/office/drawing/2014/main" id="{99D316D4-FEFB-8942-9A17-9EAE291F95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DB1BBC4-8B00-5748-AAD7-EB5092803DE3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199684" name="Group 3">
            <a:extLst>
              <a:ext uri="{FF2B5EF4-FFF2-40B4-BE49-F238E27FC236}">
                <a16:creationId xmlns:a16="http://schemas.microsoft.com/office/drawing/2014/main" id="{DC64F21B-32CB-5843-AD12-3AB80E3AFF4D}"/>
              </a:ext>
            </a:extLst>
          </p:cNvPr>
          <p:cNvGrpSpPr>
            <a:grpSpLocks/>
          </p:cNvGrpSpPr>
          <p:nvPr/>
        </p:nvGrpSpPr>
        <p:grpSpPr bwMode="auto">
          <a:xfrm>
            <a:off x="0" y="2360613"/>
            <a:ext cx="8682038" cy="2439987"/>
            <a:chOff x="0" y="2360243"/>
            <a:chExt cx="8682038" cy="2440357"/>
          </a:xfrm>
        </p:grpSpPr>
        <p:pic>
          <p:nvPicPr>
            <p:cNvPr id="199686" name="Picture 1">
              <a:extLst>
                <a:ext uri="{FF2B5EF4-FFF2-40B4-BE49-F238E27FC236}">
                  <a16:creationId xmlns:a16="http://schemas.microsoft.com/office/drawing/2014/main" id="{6C398E24-443C-BD46-815E-20F63A084D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360243"/>
              <a:ext cx="8682038" cy="24403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9687" name="Text Placeholder 7">
              <a:extLst>
                <a:ext uri="{FF2B5EF4-FFF2-40B4-BE49-F238E27FC236}">
                  <a16:creationId xmlns:a16="http://schemas.microsoft.com/office/drawing/2014/main" id="{A3F5093A-41E0-704B-9448-209C35E1EA7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543801" y="4343400"/>
              <a:ext cx="802934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800" b="1">
                  <a:latin typeface="Courier" pitchFamily="2" charset="0"/>
                  <a:ea typeface="Courier" pitchFamily="2" charset="0"/>
                  <a:cs typeface="Courier" pitchFamily="2" charset="0"/>
                </a:rPr>
                <a:t>x30F4</a:t>
              </a:r>
              <a:endParaRPr lang="de-CH" altLang="en-US" sz="1800" b="1">
                <a:latin typeface="Courier" pitchFamily="2" charset="0"/>
                <a:ea typeface="Courier" pitchFamily="2" charset="0"/>
                <a:cs typeface="Courier" pitchFamily="2" charset="0"/>
              </a:endParaRPr>
            </a:p>
          </p:txBody>
        </p:sp>
      </p:grpSp>
      <p:sp>
        <p:nvSpPr>
          <p:cNvPr id="199685" name="TextBox 7">
            <a:extLst>
              <a:ext uri="{FF2B5EF4-FFF2-40B4-BE49-F238E27FC236}">
                <a16:creationId xmlns:a16="http://schemas.microsoft.com/office/drawing/2014/main" id="{EE20AD49-4B58-E04A-A50A-4D99EB11E3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7000" y="1373188"/>
            <a:ext cx="22066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1">
                <a:solidFill>
                  <a:srgbClr val="0432FF"/>
                </a:solidFill>
              </a:rPr>
              <a:t>P&amp;P, Chapter 5.3.5</a:t>
            </a:r>
          </a:p>
        </p:txBody>
      </p:sp>
    </p:spTree>
  </p:cSld>
  <p:clrMapOvr>
    <a:masterClrMapping/>
  </p:clrMapOvr>
  <p:transition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7" name="Content Placeholder 2">
            <a:extLst>
              <a:ext uri="{FF2B5EF4-FFF2-40B4-BE49-F238E27FC236}">
                <a16:creationId xmlns:a16="http://schemas.microsoft.com/office/drawing/2014/main" id="{87A37ACD-F1AA-484C-ABFE-9C54E55C324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What is the final value of R3?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The final value of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R3 is 5</a:t>
            </a:r>
          </a:p>
        </p:txBody>
      </p:sp>
      <p:grpSp>
        <p:nvGrpSpPr>
          <p:cNvPr id="201730" name="Group 2">
            <a:extLst>
              <a:ext uri="{FF2B5EF4-FFF2-40B4-BE49-F238E27FC236}">
                <a16:creationId xmlns:a16="http://schemas.microsoft.com/office/drawing/2014/main" id="{B555FCF9-C608-7646-A250-68B2B7F0678E}"/>
              </a:ext>
            </a:extLst>
          </p:cNvPr>
          <p:cNvGrpSpPr>
            <a:grpSpLocks/>
          </p:cNvGrpSpPr>
          <p:nvPr/>
        </p:nvGrpSpPr>
        <p:grpSpPr bwMode="auto">
          <a:xfrm>
            <a:off x="0" y="2360613"/>
            <a:ext cx="8682038" cy="2439987"/>
            <a:chOff x="0" y="2360243"/>
            <a:chExt cx="8682038" cy="2440357"/>
          </a:xfrm>
        </p:grpSpPr>
        <p:pic>
          <p:nvPicPr>
            <p:cNvPr id="201757" name="Picture 1">
              <a:extLst>
                <a:ext uri="{FF2B5EF4-FFF2-40B4-BE49-F238E27FC236}">
                  <a16:creationId xmlns:a16="http://schemas.microsoft.com/office/drawing/2014/main" id="{FB18C3B8-7DC0-2643-9E4A-92708DBB7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360243"/>
              <a:ext cx="8682038" cy="24403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1758" name="Text Placeholder 7">
              <a:extLst>
                <a:ext uri="{FF2B5EF4-FFF2-40B4-BE49-F238E27FC236}">
                  <a16:creationId xmlns:a16="http://schemas.microsoft.com/office/drawing/2014/main" id="{797794DB-8D84-3747-AD3E-A852C4B7A58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543801" y="4343400"/>
              <a:ext cx="802934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800" b="1">
                  <a:latin typeface="Courier" pitchFamily="2" charset="0"/>
                  <a:ea typeface="Courier" pitchFamily="2" charset="0"/>
                  <a:cs typeface="Courier" pitchFamily="2" charset="0"/>
                </a:rPr>
                <a:t>x30F4</a:t>
              </a:r>
              <a:endParaRPr lang="de-CH" altLang="en-US" sz="1800" b="1">
                <a:latin typeface="Courier" pitchFamily="2" charset="0"/>
                <a:ea typeface="Courier" pitchFamily="2" charset="0"/>
                <a:cs typeface="Courier" pitchFamily="2" charset="0"/>
              </a:endParaRPr>
            </a:p>
          </p:txBody>
        </p:sp>
      </p:grpSp>
      <p:sp>
        <p:nvSpPr>
          <p:cNvPr id="201731" name="Title 1">
            <a:extLst>
              <a:ext uri="{FF2B5EF4-FFF2-40B4-BE49-F238E27FC236}">
                <a16:creationId xmlns:a16="http://schemas.microsoft.com/office/drawing/2014/main" id="{FBEAB130-C216-E045-8132-48EA7D7CEE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Addressing Example in LC-3</a:t>
            </a:r>
          </a:p>
        </p:txBody>
      </p:sp>
      <p:sp>
        <p:nvSpPr>
          <p:cNvPr id="201732" name="Slide Number Placeholder 3">
            <a:extLst>
              <a:ext uri="{FF2B5EF4-FFF2-40B4-BE49-F238E27FC236}">
                <a16:creationId xmlns:a16="http://schemas.microsoft.com/office/drawing/2014/main" id="{F4B17169-19A2-204F-A145-C5E7C58885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A6BD085-E1DD-8246-ABE8-F29D5E3940DB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7ACD7582-D6BF-7C4D-911E-BE17A77A373A}"/>
              </a:ext>
            </a:extLst>
          </p:cNvPr>
          <p:cNvSpPr txBox="1">
            <a:spLocks/>
          </p:cNvSpPr>
          <p:nvPr/>
        </p:nvSpPr>
        <p:spPr bwMode="auto">
          <a:xfrm>
            <a:off x="909638" y="2743200"/>
            <a:ext cx="16764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LEA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1BA1AD6B-009E-A748-B025-DA1316C314C5}"/>
              </a:ext>
            </a:extLst>
          </p:cNvPr>
          <p:cNvSpPr txBox="1">
            <a:spLocks/>
          </p:cNvSpPr>
          <p:nvPr/>
        </p:nvSpPr>
        <p:spPr bwMode="auto">
          <a:xfrm>
            <a:off x="909638" y="3035300"/>
            <a:ext cx="16764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912CD09B-974F-6F4B-8B8B-4403C25F5E91}"/>
              </a:ext>
            </a:extLst>
          </p:cNvPr>
          <p:cNvSpPr txBox="1">
            <a:spLocks/>
          </p:cNvSpPr>
          <p:nvPr/>
        </p:nvSpPr>
        <p:spPr bwMode="auto">
          <a:xfrm>
            <a:off x="909638" y="3289300"/>
            <a:ext cx="16764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ST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0FC15778-EF8B-DD4D-AFA9-BEE29313B925}"/>
              </a:ext>
            </a:extLst>
          </p:cNvPr>
          <p:cNvSpPr txBox="1">
            <a:spLocks/>
          </p:cNvSpPr>
          <p:nvPr/>
        </p:nvSpPr>
        <p:spPr bwMode="auto">
          <a:xfrm>
            <a:off x="909638" y="3571875"/>
            <a:ext cx="16764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AND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8" name="Text Placeholder 7">
            <a:extLst>
              <a:ext uri="{FF2B5EF4-FFF2-40B4-BE49-F238E27FC236}">
                <a16:creationId xmlns:a16="http://schemas.microsoft.com/office/drawing/2014/main" id="{DC25A612-6656-D64B-882A-AD949F5BBFD3}"/>
              </a:ext>
            </a:extLst>
          </p:cNvPr>
          <p:cNvSpPr txBox="1">
            <a:spLocks/>
          </p:cNvSpPr>
          <p:nvPr/>
        </p:nvSpPr>
        <p:spPr bwMode="auto">
          <a:xfrm>
            <a:off x="909638" y="3838575"/>
            <a:ext cx="16764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9" name="Text Placeholder 7">
            <a:extLst>
              <a:ext uri="{FF2B5EF4-FFF2-40B4-BE49-F238E27FC236}">
                <a16:creationId xmlns:a16="http://schemas.microsoft.com/office/drawing/2014/main" id="{584E0AE7-CA55-D34A-88C1-5632C413624D}"/>
              </a:ext>
            </a:extLst>
          </p:cNvPr>
          <p:cNvSpPr txBox="1">
            <a:spLocks/>
          </p:cNvSpPr>
          <p:nvPr/>
        </p:nvSpPr>
        <p:spPr bwMode="auto">
          <a:xfrm>
            <a:off x="909638" y="4140200"/>
            <a:ext cx="16764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STR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0" name="Text Placeholder 7">
            <a:extLst>
              <a:ext uri="{FF2B5EF4-FFF2-40B4-BE49-F238E27FC236}">
                <a16:creationId xmlns:a16="http://schemas.microsoft.com/office/drawing/2014/main" id="{2DEDA99D-626E-DB41-9C27-9A8988880C0A}"/>
              </a:ext>
            </a:extLst>
          </p:cNvPr>
          <p:cNvSpPr txBox="1">
            <a:spLocks/>
          </p:cNvSpPr>
          <p:nvPr/>
        </p:nvSpPr>
        <p:spPr bwMode="auto">
          <a:xfrm>
            <a:off x="909638" y="4411663"/>
            <a:ext cx="16764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LDI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40F09055-B633-164D-B94F-49E920DE1891}"/>
              </a:ext>
            </a:extLst>
          </p:cNvPr>
          <p:cNvSpPr txBox="1">
            <a:spLocks/>
          </p:cNvSpPr>
          <p:nvPr/>
        </p:nvSpPr>
        <p:spPr bwMode="auto">
          <a:xfrm>
            <a:off x="3581400" y="2743200"/>
            <a:ext cx="25146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-3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530B3640-1958-D348-BD90-DCB9D93465E0}"/>
              </a:ext>
            </a:extLst>
          </p:cNvPr>
          <p:cNvSpPr txBox="1">
            <a:spLocks/>
          </p:cNvSpPr>
          <p:nvPr/>
        </p:nvSpPr>
        <p:spPr bwMode="auto">
          <a:xfrm>
            <a:off x="4724400" y="3048000"/>
            <a:ext cx="13716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14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8469767-1D8B-DA40-B6D5-C2101FA35637}"/>
              </a:ext>
            </a:extLst>
          </p:cNvPr>
          <p:cNvSpPr txBox="1">
            <a:spLocks/>
          </p:cNvSpPr>
          <p:nvPr/>
        </p:nvSpPr>
        <p:spPr bwMode="auto">
          <a:xfrm>
            <a:off x="3581400" y="3276600"/>
            <a:ext cx="25146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-5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BA2F6F62-0832-A946-8DD5-6712C8E8B7B3}"/>
              </a:ext>
            </a:extLst>
          </p:cNvPr>
          <p:cNvSpPr txBox="1">
            <a:spLocks/>
          </p:cNvSpPr>
          <p:nvPr/>
        </p:nvSpPr>
        <p:spPr bwMode="auto">
          <a:xfrm>
            <a:off x="4724400" y="3835400"/>
            <a:ext cx="13716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5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1C3EE904-B30D-1C46-BE7E-A2A7A3E8114E}"/>
              </a:ext>
            </a:extLst>
          </p:cNvPr>
          <p:cNvSpPr txBox="1">
            <a:spLocks/>
          </p:cNvSpPr>
          <p:nvPr/>
        </p:nvSpPr>
        <p:spPr bwMode="auto">
          <a:xfrm>
            <a:off x="4419600" y="4114800"/>
            <a:ext cx="16764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14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F324C536-C3A9-314F-B664-E39898318E53}"/>
              </a:ext>
            </a:extLst>
          </p:cNvPr>
          <p:cNvSpPr txBox="1">
            <a:spLocks/>
          </p:cNvSpPr>
          <p:nvPr/>
        </p:nvSpPr>
        <p:spPr bwMode="auto">
          <a:xfrm>
            <a:off x="3581400" y="4419600"/>
            <a:ext cx="25146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-9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3DAAE3ED-F5DF-6448-B648-8D43D140E2F6}"/>
              </a:ext>
            </a:extLst>
          </p:cNvPr>
          <p:cNvSpPr txBox="1">
            <a:spLocks/>
          </p:cNvSpPr>
          <p:nvPr/>
        </p:nvSpPr>
        <p:spPr bwMode="auto">
          <a:xfrm>
            <a:off x="4724400" y="3581400"/>
            <a:ext cx="13716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0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201747" name="Text Placeholder 7">
            <a:extLst>
              <a:ext uri="{FF2B5EF4-FFF2-40B4-BE49-F238E27FC236}">
                <a16:creationId xmlns:a16="http://schemas.microsoft.com/office/drawing/2014/main" id="{BD8446FC-3723-3649-A408-CE784076E38D}"/>
              </a:ext>
            </a:extLst>
          </p:cNvPr>
          <p:cNvSpPr txBox="1">
            <a:spLocks/>
          </p:cNvSpPr>
          <p:nvPr/>
        </p:nvSpPr>
        <p:spPr bwMode="auto">
          <a:xfrm>
            <a:off x="6172200" y="2708275"/>
            <a:ext cx="2509838" cy="20240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endParaRPr lang="de-CH" altLang="en-US" sz="1600">
              <a:solidFill>
                <a:srgbClr val="0432FF"/>
              </a:solidFill>
            </a:endParaRP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CA623C5B-31F3-EA43-91A5-07F3C50549FB}"/>
              </a:ext>
            </a:extLst>
          </p:cNvPr>
          <p:cNvSpPr txBox="1">
            <a:spLocks/>
          </p:cNvSpPr>
          <p:nvPr/>
        </p:nvSpPr>
        <p:spPr bwMode="auto">
          <a:xfrm>
            <a:off x="4916488" y="4397375"/>
            <a:ext cx="4151312" cy="319088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600">
                <a:solidFill>
                  <a:schemeClr val="bg1"/>
                </a:solidFill>
              </a:rPr>
              <a:t>R3 = M[M[PC </a:t>
            </a:r>
            <a:r>
              <a:rPr lang="mr-IN" altLang="en-US" sz="1600">
                <a:solidFill>
                  <a:schemeClr val="bg1"/>
                </a:solidFill>
              </a:rPr>
              <a:t>–</a:t>
            </a:r>
            <a:r>
              <a:rPr lang="en-US" altLang="en-US" sz="1600">
                <a:solidFill>
                  <a:schemeClr val="bg1"/>
                </a:solidFill>
              </a:rPr>
              <a:t> 9]] = M[M[0x30FD </a:t>
            </a:r>
            <a:r>
              <a:rPr lang="mr-IN" altLang="en-US" sz="1600">
                <a:solidFill>
                  <a:schemeClr val="bg1"/>
                </a:solidFill>
              </a:rPr>
              <a:t>–</a:t>
            </a:r>
            <a:r>
              <a:rPr lang="en-US" altLang="en-US" sz="1600">
                <a:solidFill>
                  <a:schemeClr val="bg1"/>
                </a:solidFill>
              </a:rPr>
              <a:t> 9]] =</a:t>
            </a:r>
            <a:endParaRPr lang="de-CH" altLang="en-US" sz="1600">
              <a:solidFill>
                <a:schemeClr val="bg1"/>
              </a:solidFill>
            </a:endParaRP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4BE74B07-FDFB-984B-8635-A9653DE58863}"/>
              </a:ext>
            </a:extLst>
          </p:cNvPr>
          <p:cNvSpPr txBox="1">
            <a:spLocks/>
          </p:cNvSpPr>
          <p:nvPr/>
        </p:nvSpPr>
        <p:spPr bwMode="auto">
          <a:xfrm>
            <a:off x="5562600" y="2705100"/>
            <a:ext cx="3505200" cy="29845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600">
                <a:solidFill>
                  <a:schemeClr val="bg1"/>
                </a:solidFill>
              </a:rPr>
              <a:t>R1 = PC </a:t>
            </a:r>
            <a:r>
              <a:rPr lang="mr-IN" altLang="en-US" sz="1600">
                <a:solidFill>
                  <a:schemeClr val="bg1"/>
                </a:solidFill>
              </a:rPr>
              <a:t>–</a:t>
            </a:r>
            <a:r>
              <a:rPr lang="en-US" altLang="en-US" sz="1600">
                <a:solidFill>
                  <a:schemeClr val="bg1"/>
                </a:solidFill>
              </a:rPr>
              <a:t> 3 = 0x30F7 </a:t>
            </a:r>
            <a:r>
              <a:rPr lang="mr-IN" altLang="en-US" sz="1600">
                <a:solidFill>
                  <a:schemeClr val="bg1"/>
                </a:solidFill>
              </a:rPr>
              <a:t>–</a:t>
            </a:r>
            <a:r>
              <a:rPr lang="en-US" altLang="en-US" sz="1600">
                <a:solidFill>
                  <a:schemeClr val="bg1"/>
                </a:solidFill>
              </a:rPr>
              <a:t> 3 = 0x30F4</a:t>
            </a:r>
            <a:endParaRPr lang="de-CH" altLang="en-US" sz="1600">
              <a:solidFill>
                <a:schemeClr val="bg1"/>
              </a:solidFill>
            </a:endParaRP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66B7C00-EEAA-224B-BB9D-5269DC1C818C}"/>
              </a:ext>
            </a:extLst>
          </p:cNvPr>
          <p:cNvSpPr txBox="1">
            <a:spLocks/>
          </p:cNvSpPr>
          <p:nvPr/>
        </p:nvSpPr>
        <p:spPr bwMode="auto">
          <a:xfrm>
            <a:off x="5276850" y="2971800"/>
            <a:ext cx="3790950" cy="331788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600">
                <a:solidFill>
                  <a:schemeClr val="bg1"/>
                </a:solidFill>
              </a:rPr>
              <a:t>R2 = R1 + 14 = 0x30F4 + 14 = 0x3102</a:t>
            </a:r>
            <a:endParaRPr lang="de-CH" altLang="en-US" sz="1600">
              <a:solidFill>
                <a:schemeClr val="bg1"/>
              </a:solidFill>
            </a:endParaRP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EBC7204E-9BE6-B546-8DF1-19AF684638AC}"/>
              </a:ext>
            </a:extLst>
          </p:cNvPr>
          <p:cNvSpPr txBox="1">
            <a:spLocks/>
          </p:cNvSpPr>
          <p:nvPr/>
        </p:nvSpPr>
        <p:spPr bwMode="auto">
          <a:xfrm>
            <a:off x="5715000" y="3263900"/>
            <a:ext cx="3363913" cy="330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600">
                <a:solidFill>
                  <a:schemeClr val="bg1"/>
                </a:solidFill>
              </a:rPr>
              <a:t>M[PC - 5] = M[0x030F4] = 0x3102</a:t>
            </a:r>
            <a:endParaRPr lang="de-CH" altLang="en-US" sz="1600">
              <a:solidFill>
                <a:schemeClr val="bg1"/>
              </a:solidFill>
            </a:endParaRP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55501DF4-7F5E-FC4E-BEEF-AC99C482C68E}"/>
              </a:ext>
            </a:extLst>
          </p:cNvPr>
          <p:cNvSpPr txBox="1">
            <a:spLocks/>
          </p:cNvSpPr>
          <p:nvPr/>
        </p:nvSpPr>
        <p:spPr bwMode="auto">
          <a:xfrm>
            <a:off x="6057900" y="3557588"/>
            <a:ext cx="838200" cy="330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600">
                <a:solidFill>
                  <a:schemeClr val="bg1"/>
                </a:solidFill>
              </a:rPr>
              <a:t>R2 = 0</a:t>
            </a:r>
            <a:endParaRPr lang="de-CH" altLang="en-US" sz="1600">
              <a:solidFill>
                <a:schemeClr val="bg1"/>
              </a:solidFill>
            </a:endParaRP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75E61DB0-F002-D64B-9B4A-6A0A32C2DBEB}"/>
              </a:ext>
            </a:extLst>
          </p:cNvPr>
          <p:cNvSpPr txBox="1">
            <a:spLocks/>
          </p:cNvSpPr>
          <p:nvPr/>
        </p:nvSpPr>
        <p:spPr bwMode="auto">
          <a:xfrm>
            <a:off x="6065838" y="3841750"/>
            <a:ext cx="1905000" cy="330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600">
                <a:solidFill>
                  <a:schemeClr val="bg1"/>
                </a:solidFill>
              </a:rPr>
              <a:t>R2 = R2 + 5 = 5</a:t>
            </a:r>
            <a:endParaRPr lang="de-CH" altLang="en-US" sz="1600">
              <a:solidFill>
                <a:schemeClr val="bg1"/>
              </a:solidFill>
            </a:endParaRP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E3ECA4B7-5A43-6147-80CE-8767150E0F31}"/>
              </a:ext>
            </a:extLst>
          </p:cNvPr>
          <p:cNvSpPr txBox="1">
            <a:spLocks/>
          </p:cNvSpPr>
          <p:nvPr/>
        </p:nvSpPr>
        <p:spPr bwMode="auto">
          <a:xfrm>
            <a:off x="4419600" y="4092575"/>
            <a:ext cx="4648200" cy="330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600">
                <a:solidFill>
                  <a:schemeClr val="bg1"/>
                </a:solidFill>
              </a:rPr>
              <a:t>M[R1 + 14] = M[0x30F4 + 14] = M[0x3102] = 5</a:t>
            </a:r>
            <a:endParaRPr lang="de-CH" altLang="en-US" sz="1600">
              <a:solidFill>
                <a:schemeClr val="bg1"/>
              </a:solidFill>
            </a:endParaRP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385231FB-9388-994F-847D-76E413CC7273}"/>
              </a:ext>
            </a:extLst>
          </p:cNvPr>
          <p:cNvSpPr txBox="1">
            <a:spLocks/>
          </p:cNvSpPr>
          <p:nvPr/>
        </p:nvSpPr>
        <p:spPr bwMode="auto">
          <a:xfrm>
            <a:off x="4916488" y="4716463"/>
            <a:ext cx="4151312" cy="34607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600">
                <a:solidFill>
                  <a:schemeClr val="bg1"/>
                </a:solidFill>
              </a:rPr>
              <a:t>M[M[0x30F4]] = M[0x3102] = 5</a:t>
            </a:r>
            <a:endParaRPr lang="de-CH" altLang="en-US" sz="1600">
              <a:solidFill>
                <a:schemeClr val="bg1"/>
              </a:solidFill>
            </a:endParaRPr>
          </a:p>
        </p:txBody>
      </p:sp>
      <p:sp>
        <p:nvSpPr>
          <p:cNvPr id="201756" name="TextBox 1">
            <a:extLst>
              <a:ext uri="{FF2B5EF4-FFF2-40B4-BE49-F238E27FC236}">
                <a16:creationId xmlns:a16="http://schemas.microsoft.com/office/drawing/2014/main" id="{8BDB48D8-0DC9-AA49-9B9B-ECEC00598C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7000" y="1373188"/>
            <a:ext cx="22066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1">
                <a:solidFill>
                  <a:srgbClr val="0432FF"/>
                </a:solidFill>
              </a:rPr>
              <a:t>P&amp;P, Chapter 5.3.5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5" grpId="0" animBg="1"/>
      <p:bldP spid="36" grpId="0" animBg="1"/>
      <p:bldP spid="58" grpId="0" animBg="1"/>
      <p:bldP spid="59" grpId="0" animBg="1"/>
      <p:bldP spid="60" grpId="0" animBg="1"/>
      <p:bldP spid="20" grpId="0" animBg="1"/>
      <p:bldP spid="21" grpId="0" animBg="1"/>
      <p:bldP spid="22" grpId="0" animBg="1"/>
      <p:bldP spid="24" grpId="0" animBg="1"/>
      <p:bldP spid="25" grpId="0" animBg="1"/>
      <p:bldP spid="26" grpId="0" animBg="1"/>
      <p:bldP spid="27" grpId="0" animBg="1"/>
      <p:bldP spid="19" grpId="0" animBg="1"/>
      <p:bldP spid="28" grpId="0" animBg="1"/>
      <p:bldP spid="29" grpId="0" animBg="1"/>
      <p:bldP spid="32" grpId="0" animBg="1"/>
      <p:bldP spid="33" grpId="0" animBg="1"/>
      <p:bldP spid="34" grpId="0" animBg="1"/>
      <p:bldP spid="38" grpId="0" animBg="1"/>
      <p:bldP spid="40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7" name="Title 4">
            <a:extLst>
              <a:ext uri="{FF2B5EF4-FFF2-40B4-BE49-F238E27FC236}">
                <a16:creationId xmlns:a16="http://schemas.microsoft.com/office/drawing/2014/main" id="{0E4293DA-1C58-AC49-922B-ED4D1A73925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Control Flow Instructions</a:t>
            </a:r>
          </a:p>
        </p:txBody>
      </p:sp>
      <p:sp>
        <p:nvSpPr>
          <p:cNvPr id="203778" name="Subtitle 5">
            <a:extLst>
              <a:ext uri="{FF2B5EF4-FFF2-40B4-BE49-F238E27FC236}">
                <a16:creationId xmlns:a16="http://schemas.microsoft.com/office/drawing/2014/main" id="{5B27B6C4-5137-0C4B-BB10-45B902927E8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03779" name="Slide Number Placeholder 3">
            <a:extLst>
              <a:ext uri="{FF2B5EF4-FFF2-40B4-BE49-F238E27FC236}">
                <a16:creationId xmlns:a16="http://schemas.microsoft.com/office/drawing/2014/main" id="{CF53E854-81E0-924A-A265-EEB630AA7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7C21DE3-DC9C-F54F-A6C2-FEDFD08C27CD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108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1" name="Title 1">
            <a:extLst>
              <a:ext uri="{FF2B5EF4-FFF2-40B4-BE49-F238E27FC236}">
                <a16:creationId xmlns:a16="http://schemas.microsoft.com/office/drawing/2014/main" id="{334AD017-DFAD-F946-96EC-C6A951CFA7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Control Flow Instructions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32231688-EAB1-5744-99D6-09CE2FE356A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Allow a program to execute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out of sequence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Conditional branches and jumps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Conditional branches</a:t>
            </a:r>
            <a:r>
              <a:rPr lang="en-US" altLang="en-US">
                <a:ea typeface="ＭＳ Ｐゴシック" panose="020B0600070205080204" pitchFamily="34" charset="-128"/>
              </a:rPr>
              <a:t> are used to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make decisions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E.g., if-else statement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In LC-3, three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condition codes</a:t>
            </a:r>
            <a:r>
              <a:rPr lang="en-US" altLang="en-US">
                <a:ea typeface="ＭＳ Ｐゴシック" panose="020B0600070205080204" pitchFamily="34" charset="-128"/>
              </a:rPr>
              <a:t> are used</a:t>
            </a:r>
          </a:p>
          <a:p>
            <a:pPr lvl="2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Jumps</a:t>
            </a:r>
            <a:r>
              <a:rPr lang="en-US" altLang="en-US">
                <a:ea typeface="ＭＳ Ｐゴシック" panose="020B0600070205080204" pitchFamily="34" charset="-128"/>
              </a:rPr>
              <a:t> are used to implement</a:t>
            </a:r>
            <a:endParaRPr lang="en-US" altLang="en-US">
              <a:solidFill>
                <a:srgbClr val="00B050"/>
              </a:solidFill>
              <a:ea typeface="ＭＳ Ｐゴシック" panose="020B0600070205080204" pitchFamily="34" charset="-128"/>
            </a:endParaRPr>
          </a:p>
          <a:p>
            <a:pPr lvl="2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Loops</a:t>
            </a:r>
          </a:p>
          <a:p>
            <a:pPr lvl="2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Function calls</a:t>
            </a: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JMP</a:t>
            </a:r>
            <a:r>
              <a:rPr lang="en-US" altLang="en-US">
                <a:ea typeface="ＭＳ Ｐゴシック" panose="020B0600070205080204" pitchFamily="34" charset="-128"/>
              </a:rPr>
              <a:t> in LC-3 and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j</a:t>
            </a:r>
            <a:r>
              <a:rPr lang="en-US" altLang="en-US">
                <a:ea typeface="ＭＳ Ｐゴシック" panose="020B0600070205080204" pitchFamily="34" charset="-128"/>
              </a:rPr>
              <a:t> in MIPS</a:t>
            </a:r>
          </a:p>
        </p:txBody>
      </p:sp>
      <p:sp>
        <p:nvSpPr>
          <p:cNvPr id="204803" name="Slide Number Placeholder 3">
            <a:extLst>
              <a:ext uri="{FF2B5EF4-FFF2-40B4-BE49-F238E27FC236}">
                <a16:creationId xmlns:a16="http://schemas.microsoft.com/office/drawing/2014/main" id="{DB804115-BB67-A940-AEE4-B8F0741DBA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C037134-A762-3A4F-A301-1AC96005732B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itle 1">
            <a:extLst>
              <a:ext uri="{FF2B5EF4-FFF2-40B4-BE49-F238E27FC236}">
                <a16:creationId xmlns:a16="http://schemas.microsoft.com/office/drawing/2014/main" id="{38C92A02-971A-2049-8EAD-6B23E79546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152400"/>
            <a:ext cx="8915400" cy="1066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Von Neumann Model</a:t>
            </a:r>
          </a:p>
        </p:txBody>
      </p:sp>
      <p:sp>
        <p:nvSpPr>
          <p:cNvPr id="51202" name="Slide Number Placeholder 3">
            <a:extLst>
              <a:ext uri="{FF2B5EF4-FFF2-40B4-BE49-F238E27FC236}">
                <a16:creationId xmlns:a16="http://schemas.microsoft.com/office/drawing/2014/main" id="{1C547962-17B4-2A44-87F4-488ACA89FC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88F1B92-B34C-474A-A7FB-85C705ABDD7F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51203" name="Rectangle 4">
            <a:extLst>
              <a:ext uri="{FF2B5EF4-FFF2-40B4-BE49-F238E27FC236}">
                <a16:creationId xmlns:a16="http://schemas.microsoft.com/office/drawing/2014/main" id="{BE5E5F33-A17E-C94E-8CE8-B7DE11B61F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4830763"/>
            <a:ext cx="3390900" cy="1385887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51204" name="TextBox 7">
            <a:extLst>
              <a:ext uri="{FF2B5EF4-FFF2-40B4-BE49-F238E27FC236}">
                <a16:creationId xmlns:a16="http://schemas.microsoft.com/office/drawing/2014/main" id="{018247B9-66D3-1C4A-A5D6-3A4A6695D1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5040313"/>
            <a:ext cx="19065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CONTROL UNIT</a:t>
            </a:r>
          </a:p>
        </p:txBody>
      </p:sp>
      <p:sp>
        <p:nvSpPr>
          <p:cNvPr id="51205" name="TextBox 8">
            <a:extLst>
              <a:ext uri="{FF2B5EF4-FFF2-40B4-BE49-F238E27FC236}">
                <a16:creationId xmlns:a16="http://schemas.microsoft.com/office/drawing/2014/main" id="{DA2D0264-1ADC-064E-B10B-F760EAEC90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9925" y="5649913"/>
            <a:ext cx="1057275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PC or IP</a:t>
            </a:r>
          </a:p>
        </p:txBody>
      </p:sp>
      <p:sp>
        <p:nvSpPr>
          <p:cNvPr id="51206" name="TextBox 9">
            <a:extLst>
              <a:ext uri="{FF2B5EF4-FFF2-40B4-BE49-F238E27FC236}">
                <a16:creationId xmlns:a16="http://schemas.microsoft.com/office/drawing/2014/main" id="{02288351-F5AE-AE4E-8CFE-EB3B59B0D6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4050" y="5649913"/>
            <a:ext cx="1479550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Inst Register</a:t>
            </a:r>
          </a:p>
        </p:txBody>
      </p:sp>
      <p:sp>
        <p:nvSpPr>
          <p:cNvPr id="51207" name="Rectangle 10">
            <a:extLst>
              <a:ext uri="{FF2B5EF4-FFF2-40B4-BE49-F238E27FC236}">
                <a16:creationId xmlns:a16="http://schemas.microsoft.com/office/drawing/2014/main" id="{9C541C9F-566A-014F-B8C5-07A1871807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2927350"/>
            <a:ext cx="3390900" cy="1385888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51208" name="TextBox 11">
            <a:extLst>
              <a:ext uri="{FF2B5EF4-FFF2-40B4-BE49-F238E27FC236}">
                <a16:creationId xmlns:a16="http://schemas.microsoft.com/office/drawing/2014/main" id="{276E08C1-BD4A-6147-9E74-56F4A3CFF6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7413" y="2982913"/>
            <a:ext cx="23256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PROCESSING UNIT</a:t>
            </a:r>
          </a:p>
        </p:txBody>
      </p:sp>
      <p:sp>
        <p:nvSpPr>
          <p:cNvPr id="14" name="Trapezoid 13">
            <a:extLst>
              <a:ext uri="{FF2B5EF4-FFF2-40B4-BE49-F238E27FC236}">
                <a16:creationId xmlns:a16="http://schemas.microsoft.com/office/drawing/2014/main" id="{A1C6A5F5-8786-534F-9D0E-DC335765E819}"/>
              </a:ext>
            </a:extLst>
          </p:cNvPr>
          <p:cNvSpPr/>
          <p:nvPr/>
        </p:nvSpPr>
        <p:spPr bwMode="auto">
          <a:xfrm rot="10800000">
            <a:off x="3378200" y="3548063"/>
            <a:ext cx="914400" cy="490537"/>
          </a:xfrm>
          <a:prstGeom prst="trapezoid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+mn-ea"/>
              <a:cs typeface="ＭＳ Ｐゴシック" charset="0"/>
            </a:endParaRPr>
          </a:p>
        </p:txBody>
      </p:sp>
      <p:sp>
        <p:nvSpPr>
          <p:cNvPr id="51210" name="TextBox 14">
            <a:extLst>
              <a:ext uri="{FF2B5EF4-FFF2-40B4-BE49-F238E27FC236}">
                <a16:creationId xmlns:a16="http://schemas.microsoft.com/office/drawing/2014/main" id="{E29A0DE8-8379-2A42-8D4B-AF10BD7EA2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9488" y="3586163"/>
            <a:ext cx="6334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ALU</a:t>
            </a:r>
          </a:p>
        </p:txBody>
      </p:sp>
      <p:sp>
        <p:nvSpPr>
          <p:cNvPr id="51211" name="TextBox 15">
            <a:extLst>
              <a:ext uri="{FF2B5EF4-FFF2-40B4-BE49-F238E27FC236}">
                <a16:creationId xmlns:a16="http://schemas.microsoft.com/office/drawing/2014/main" id="{BDC2AE95-2546-D945-B633-E356075A0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2838" y="3548063"/>
            <a:ext cx="825500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TEMP</a:t>
            </a:r>
          </a:p>
        </p:txBody>
      </p:sp>
      <p:sp>
        <p:nvSpPr>
          <p:cNvPr id="51212" name="Rectangle 16">
            <a:extLst>
              <a:ext uri="{FF2B5EF4-FFF2-40B4-BE49-F238E27FC236}">
                <a16:creationId xmlns:a16="http://schemas.microsoft.com/office/drawing/2014/main" id="{7E5CE385-EF77-FF42-B299-A82C830B0E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1090613"/>
            <a:ext cx="3390900" cy="13843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51213" name="TextBox 17">
            <a:extLst>
              <a:ext uri="{FF2B5EF4-FFF2-40B4-BE49-F238E27FC236}">
                <a16:creationId xmlns:a16="http://schemas.microsoft.com/office/drawing/2014/main" id="{DD52D638-B97C-284B-B46B-AF9A892B39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0650" y="1090613"/>
            <a:ext cx="1219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MEMORY</a:t>
            </a:r>
          </a:p>
        </p:txBody>
      </p:sp>
      <p:sp>
        <p:nvSpPr>
          <p:cNvPr id="51214" name="TextBox 18">
            <a:extLst>
              <a:ext uri="{FF2B5EF4-FFF2-40B4-BE49-F238E27FC236}">
                <a16:creationId xmlns:a16="http://schemas.microsoft.com/office/drawing/2014/main" id="{1E333227-0B32-6446-9ABB-A18242DDB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5225" y="1533525"/>
            <a:ext cx="1724025" cy="3698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 Addr Reg</a:t>
            </a:r>
          </a:p>
        </p:txBody>
      </p:sp>
      <p:sp>
        <p:nvSpPr>
          <p:cNvPr id="51215" name="TextBox 19">
            <a:extLst>
              <a:ext uri="{FF2B5EF4-FFF2-40B4-BE49-F238E27FC236}">
                <a16:creationId xmlns:a16="http://schemas.microsoft.com/office/drawing/2014/main" id="{7C30F6BF-B128-2D49-B7DA-CD1760F617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6813" y="1981200"/>
            <a:ext cx="1736725" cy="3698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 Data Reg</a:t>
            </a:r>
          </a:p>
        </p:txBody>
      </p:sp>
      <p:sp>
        <p:nvSpPr>
          <p:cNvPr id="51216" name="Rectangle 20">
            <a:extLst>
              <a:ext uri="{FF2B5EF4-FFF2-40B4-BE49-F238E27FC236}">
                <a16:creationId xmlns:a16="http://schemas.microsoft.com/office/drawing/2014/main" id="{53966684-9329-134E-8E94-5952A81944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913" y="2503488"/>
            <a:ext cx="1604962" cy="2041525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51217" name="Rectangle 21">
            <a:extLst>
              <a:ext uri="{FF2B5EF4-FFF2-40B4-BE49-F238E27FC236}">
                <a16:creationId xmlns:a16="http://schemas.microsoft.com/office/drawing/2014/main" id="{FFF334D4-074A-ED4D-BF65-031729D960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5663" y="2503488"/>
            <a:ext cx="1606550" cy="2041525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51218" name="TextBox 22">
            <a:extLst>
              <a:ext uri="{FF2B5EF4-FFF2-40B4-BE49-F238E27FC236}">
                <a16:creationId xmlns:a16="http://schemas.microsoft.com/office/drawing/2014/main" id="{39CBC67B-6F4C-194D-A8BB-72F8AB1FBC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960688"/>
            <a:ext cx="100012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Keyboard,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Mouse,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51219" name="TextBox 23">
            <a:extLst>
              <a:ext uri="{FF2B5EF4-FFF2-40B4-BE49-F238E27FC236}">
                <a16:creationId xmlns:a16="http://schemas.microsoft.com/office/drawing/2014/main" id="{973C5EB7-9BF8-D445-8088-F7D078F300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7600" y="2960688"/>
            <a:ext cx="113347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OUTPUT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Monitor,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Printer,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cxnSp>
        <p:nvCxnSpPr>
          <p:cNvPr id="51220" name="Straight Arrow Connector 25">
            <a:extLst>
              <a:ext uri="{FF2B5EF4-FFF2-40B4-BE49-F238E27FC236}">
                <a16:creationId xmlns:a16="http://schemas.microsoft.com/office/drawing/2014/main" id="{163B5AAF-749F-DD4D-8C93-6D0A6601B5DA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7036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21" name="Straight Arrow Connector 29">
            <a:extLst>
              <a:ext uri="{FF2B5EF4-FFF2-40B4-BE49-F238E27FC236}">
                <a16:creationId xmlns:a16="http://schemas.microsoft.com/office/drawing/2014/main" id="{AF968415-875B-4442-A080-2A645F2C6C99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49228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22" name="Straight Connector 31">
            <a:extLst>
              <a:ext uri="{FF2B5EF4-FFF2-40B4-BE49-F238E27FC236}">
                <a16:creationId xmlns:a16="http://schemas.microsoft.com/office/drawing/2014/main" id="{7522617D-8BCB-8440-A9CC-C029D8EED67A}"/>
              </a:ext>
            </a:extLst>
          </p:cNvPr>
          <p:cNvCxnSpPr>
            <a:cxnSpLocks noChangeShapeType="1"/>
            <a:stCxn id="51216" idx="0"/>
          </p:cNvCxnSpPr>
          <p:nvPr/>
        </p:nvCxnSpPr>
        <p:spPr bwMode="auto">
          <a:xfrm rot="16200000" flipV="1">
            <a:off x="632618" y="2018507"/>
            <a:ext cx="9699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23" name="Straight Arrow Connector 33">
            <a:extLst>
              <a:ext uri="{FF2B5EF4-FFF2-40B4-BE49-F238E27FC236}">
                <a16:creationId xmlns:a16="http://schemas.microsoft.com/office/drawing/2014/main" id="{4376D0F7-47BE-054F-B300-BC7381935B6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17600" y="1533525"/>
            <a:ext cx="1754188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24" name="Straight Connector 35">
            <a:extLst>
              <a:ext uri="{FF2B5EF4-FFF2-40B4-BE49-F238E27FC236}">
                <a16:creationId xmlns:a16="http://schemas.microsoft.com/office/drawing/2014/main" id="{4F30B744-16C5-FD4A-B6D6-2B96B792B74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262688" y="1533525"/>
            <a:ext cx="172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25" name="Straight Arrow Connector 37">
            <a:extLst>
              <a:ext uri="{FF2B5EF4-FFF2-40B4-BE49-F238E27FC236}">
                <a16:creationId xmlns:a16="http://schemas.microsoft.com/office/drawing/2014/main" id="{A3BCA913-175E-B846-AF25-4027E0083F74}"/>
              </a:ext>
            </a:extLst>
          </p:cNvPr>
          <p:cNvCxnSpPr>
            <a:cxnSpLocks noChangeShapeType="1"/>
            <a:endCxn id="51217" idx="0"/>
          </p:cNvCxnSpPr>
          <p:nvPr/>
        </p:nvCxnSpPr>
        <p:spPr bwMode="auto">
          <a:xfrm rot="16200000" flipH="1">
            <a:off x="7515225" y="2009776"/>
            <a:ext cx="968375" cy="190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26" name="Straight Arrow Connector 39">
            <a:extLst>
              <a:ext uri="{FF2B5EF4-FFF2-40B4-BE49-F238E27FC236}">
                <a16:creationId xmlns:a16="http://schemas.microsoft.com/office/drawing/2014/main" id="{32ABB3D2-455F-0448-830B-6051A654D01F}"/>
              </a:ext>
            </a:extLst>
          </p:cNvPr>
          <p:cNvCxnSpPr>
            <a:cxnSpLocks noChangeShapeType="1"/>
            <a:stCxn id="51203" idx="0"/>
            <a:endCxn id="51207" idx="2"/>
          </p:cNvCxnSpPr>
          <p:nvPr/>
        </p:nvCxnSpPr>
        <p:spPr bwMode="auto">
          <a:xfrm rot="5400000" flipH="1" flipV="1">
            <a:off x="4310063" y="4572000"/>
            <a:ext cx="5159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27" name="Straight Arrow Connector 41">
            <a:extLst>
              <a:ext uri="{FF2B5EF4-FFF2-40B4-BE49-F238E27FC236}">
                <a16:creationId xmlns:a16="http://schemas.microsoft.com/office/drawing/2014/main" id="{1EC844E1-FC41-104F-856F-2D57FCDB0598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1801813" y="4545013"/>
            <a:ext cx="1069975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28" name="Straight Arrow Connector 43">
            <a:extLst>
              <a:ext uri="{FF2B5EF4-FFF2-40B4-BE49-F238E27FC236}">
                <a16:creationId xmlns:a16="http://schemas.microsoft.com/office/drawing/2014/main" id="{058B5FAC-DFCE-134C-B11F-DAD45A531756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6262688" y="4545013"/>
            <a:ext cx="1062037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29" name="Straight Connector 45">
            <a:extLst>
              <a:ext uri="{FF2B5EF4-FFF2-40B4-BE49-F238E27FC236}">
                <a16:creationId xmlns:a16="http://schemas.microsoft.com/office/drawing/2014/main" id="{34AF3492-DE1F-A44B-A01F-E743533129A9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V="1">
            <a:off x="2368550" y="4327526"/>
            <a:ext cx="517525" cy="48895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30" name="Straight Connector 47">
            <a:extLst>
              <a:ext uri="{FF2B5EF4-FFF2-40B4-BE49-F238E27FC236}">
                <a16:creationId xmlns:a16="http://schemas.microsoft.com/office/drawing/2014/main" id="{F9E3B1E1-9A24-024E-9CC8-7F62AE4D6713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1418432" y="3348831"/>
            <a:ext cx="1930400" cy="15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31" name="Straight Arrow Connector 49">
            <a:extLst>
              <a:ext uri="{FF2B5EF4-FFF2-40B4-BE49-F238E27FC236}">
                <a16:creationId xmlns:a16="http://schemas.microsoft.com/office/drawing/2014/main" id="{07B30169-887D-EB4E-AF2A-DD4452E1197E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384425" y="2244725"/>
            <a:ext cx="487363" cy="139700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32" name="Straight Arrow Connector 53">
            <a:extLst>
              <a:ext uri="{FF2B5EF4-FFF2-40B4-BE49-F238E27FC236}">
                <a16:creationId xmlns:a16="http://schemas.microsoft.com/office/drawing/2014/main" id="{8099A8CE-EB53-A545-B5E4-A16AE21B4CCD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4892675" y="4572000"/>
            <a:ext cx="51593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49" name="Title 1">
            <a:extLst>
              <a:ext uri="{FF2B5EF4-FFF2-40B4-BE49-F238E27FC236}">
                <a16:creationId xmlns:a16="http://schemas.microsoft.com/office/drawing/2014/main" id="{2AD31A96-8ABB-9945-AAF6-16391DFA16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Condition Codes in LC-3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503FF0C6-49F8-1A46-95E4-BCC6F9EF4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Each time one GPR (R0-R7) is written,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three single-bit registers</a:t>
            </a:r>
            <a:r>
              <a:rPr lang="en-US" altLang="en-US" dirty="0">
                <a:ea typeface="ＭＳ Ｐゴシック" charset="-128"/>
              </a:rPr>
              <a:t> are updated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Each of these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condition codes </a:t>
            </a:r>
            <a:r>
              <a:rPr lang="en-US" altLang="en-US" dirty="0">
                <a:ea typeface="ＭＳ Ｐゴシック" charset="-128"/>
              </a:rPr>
              <a:t>are either set (set to 1) or cleared (set to 0)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If the written value is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negative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N</a:t>
            </a:r>
            <a:r>
              <a:rPr lang="en-US" altLang="en-US" dirty="0">
                <a:ea typeface="ＭＳ Ｐゴシック" charset="-128"/>
              </a:rPr>
              <a:t> is set, Z and P are cleared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If the written value is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zero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Z</a:t>
            </a:r>
            <a:r>
              <a:rPr lang="en-US" altLang="en-US" dirty="0">
                <a:ea typeface="ＭＳ Ｐゴシック" charset="-128"/>
              </a:rPr>
              <a:t> is set, N and P are cleared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If the written value is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positive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P</a:t>
            </a:r>
            <a:r>
              <a:rPr lang="en-US" altLang="en-US" dirty="0">
                <a:ea typeface="ＭＳ Ｐゴシック" charset="-128"/>
              </a:rPr>
              <a:t> is set, N and P are cleared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SPARC and x86 are examples of ISAs that use condition codes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</p:txBody>
      </p:sp>
      <p:sp>
        <p:nvSpPr>
          <p:cNvPr id="206851" name="Slide Number Placeholder 3">
            <a:extLst>
              <a:ext uri="{FF2B5EF4-FFF2-40B4-BE49-F238E27FC236}">
                <a16:creationId xmlns:a16="http://schemas.microsoft.com/office/drawing/2014/main" id="{D4759B0B-E8F1-0F4E-BE9C-1FEE7D244D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BC34446-1961-5F40-A8EA-4C1309129C9C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110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3" name="Title 1">
            <a:extLst>
              <a:ext uri="{FF2B5EF4-FFF2-40B4-BE49-F238E27FC236}">
                <a16:creationId xmlns:a16="http://schemas.microsoft.com/office/drawing/2014/main" id="{9DB71568-2548-B443-93FD-5BC5165E0D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Conditional Branches in LC-3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F4E572EE-87B4-F548-8200-3E3956760A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839200" cy="556260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defRPr/>
            </a:pPr>
            <a:r>
              <a:rPr lang="en-US" altLang="en-US" dirty="0" err="1">
                <a:ea typeface="ＭＳ Ｐゴシック" panose="020B0600070205080204" pitchFamily="34" charset="-128"/>
              </a:rPr>
              <a:t>BRz</a:t>
            </a:r>
            <a:r>
              <a:rPr lang="en-US" altLang="en-US" dirty="0">
                <a:ea typeface="ＭＳ Ｐゴシック" panose="020B0600070205080204" pitchFamily="34" charset="-128"/>
              </a:rPr>
              <a:t> (Branch if Zero)</a:t>
            </a:r>
          </a:p>
          <a:p>
            <a:pPr>
              <a:lnSpc>
                <a:spcPct val="90000"/>
              </a:lnSpc>
              <a:defRPr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>
              <a:lnSpc>
                <a:spcPct val="90000"/>
              </a:lnSpc>
              <a:defRPr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>
              <a:lnSpc>
                <a:spcPct val="90000"/>
              </a:lnSpc>
              <a:defRPr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>
              <a:lnSpc>
                <a:spcPct val="90000"/>
              </a:lnSpc>
              <a:defRPr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>
              <a:lnSpc>
                <a:spcPct val="90000"/>
              </a:lnSpc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n, z, p = </a:t>
            </a:r>
            <a:r>
              <a:rPr lang="en-US" altLang="en-US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which condition code is tested </a:t>
            </a:r>
            <a:r>
              <a:rPr lang="en-US" altLang="en-US" dirty="0">
                <a:ea typeface="ＭＳ Ｐゴシック" panose="020B0600070205080204" pitchFamily="34" charset="-128"/>
              </a:rPr>
              <a:t>(N, Z, and/or P)</a:t>
            </a:r>
          </a:p>
          <a:p>
            <a:pPr lvl="2">
              <a:lnSpc>
                <a:spcPct val="90000"/>
              </a:lnSpc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n, z, p: instruction bits to identify the condition codes to be tested</a:t>
            </a:r>
          </a:p>
          <a:p>
            <a:pPr lvl="2">
              <a:lnSpc>
                <a:spcPct val="90000"/>
              </a:lnSpc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N, Z, P: values of the corresponding condition codes</a:t>
            </a:r>
          </a:p>
          <a:p>
            <a:pPr lvl="1">
              <a:lnSpc>
                <a:spcPct val="90000"/>
              </a:lnSpc>
              <a:defRPr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>
              <a:lnSpc>
                <a:spcPct val="90000"/>
              </a:lnSpc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PCoffset9 = immediate or constant value</a:t>
            </a:r>
          </a:p>
          <a:p>
            <a:pPr lvl="1">
              <a:lnSpc>
                <a:spcPct val="90000"/>
              </a:lnSpc>
              <a:defRPr/>
            </a:pPr>
            <a:endParaRPr lang="en-US" altLang="en-US" dirty="0">
              <a:solidFill>
                <a:srgbClr val="00B050"/>
              </a:solidFill>
              <a:ea typeface="ＭＳ Ｐゴシック" panose="020B0600070205080204" pitchFamily="34" charset="-128"/>
            </a:endParaRPr>
          </a:p>
          <a:p>
            <a:pPr lvl="1">
              <a:lnSpc>
                <a:spcPct val="90000"/>
              </a:lnSpc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if ((n AND N) OR (p AND P) OR (z AND Z))</a:t>
            </a:r>
          </a:p>
          <a:p>
            <a:pPr lvl="2">
              <a:lnSpc>
                <a:spcPct val="90000"/>
              </a:lnSpc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then PC ← PC</a:t>
            </a:r>
            <a:r>
              <a:rPr lang="en-US" altLang="en-US" baseline="30000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✝</a:t>
            </a:r>
            <a:r>
              <a:rPr lang="en-US" altLang="en-US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 + sign-extend(PCoffset9)</a:t>
            </a:r>
          </a:p>
          <a:p>
            <a:pPr lvl="1">
              <a:lnSpc>
                <a:spcPct val="90000"/>
              </a:lnSpc>
              <a:defRPr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>
              <a:lnSpc>
                <a:spcPct val="90000"/>
              </a:lnSpc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Variations: </a:t>
            </a:r>
            <a:r>
              <a:rPr lang="en-US" altLang="en-US" dirty="0" err="1">
                <a:ea typeface="ＭＳ Ｐゴシック" panose="020B0600070205080204" pitchFamily="34" charset="-128"/>
              </a:rPr>
              <a:t>BRn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dirty="0" err="1">
                <a:ea typeface="ＭＳ Ｐゴシック" panose="020B0600070205080204" pitchFamily="34" charset="-128"/>
              </a:rPr>
              <a:t>BRz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dirty="0" err="1">
                <a:ea typeface="ＭＳ Ｐゴシック" panose="020B0600070205080204" pitchFamily="34" charset="-128"/>
              </a:rPr>
              <a:t>BRp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dirty="0" err="1">
                <a:ea typeface="ＭＳ Ｐゴシック" panose="020B0600070205080204" pitchFamily="34" charset="-128"/>
              </a:rPr>
              <a:t>BRzp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dirty="0" err="1">
                <a:ea typeface="ＭＳ Ｐゴシック" panose="020B0600070205080204" pitchFamily="34" charset="-128"/>
              </a:rPr>
              <a:t>BRnp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dirty="0" err="1">
                <a:ea typeface="ＭＳ Ｐゴシック" panose="020B0600070205080204" pitchFamily="34" charset="-128"/>
              </a:rPr>
              <a:t>BRnz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dirty="0" err="1">
                <a:ea typeface="ＭＳ Ｐゴシック" panose="020B0600070205080204" pitchFamily="34" charset="-128"/>
              </a:rPr>
              <a:t>BRnzp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07875" name="Slide Number Placeholder 3">
            <a:extLst>
              <a:ext uri="{FF2B5EF4-FFF2-40B4-BE49-F238E27FC236}">
                <a16:creationId xmlns:a16="http://schemas.microsoft.com/office/drawing/2014/main" id="{1FF34FFA-DF1C-CE48-AFED-E0231543DC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AFE2743-80C3-D441-9966-712C45A20FF1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111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5995FDDF-960C-9243-84A4-64EB5B200DDF}"/>
              </a:ext>
            </a:extLst>
          </p:cNvPr>
          <p:cNvSpPr txBox="1">
            <a:spLocks/>
          </p:cNvSpPr>
          <p:nvPr/>
        </p:nvSpPr>
        <p:spPr bwMode="auto">
          <a:xfrm>
            <a:off x="2073275" y="1443038"/>
            <a:ext cx="3870325" cy="38576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BRz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PCoffset9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75B8074-905D-2946-A635-2332A15D1BD9}"/>
              </a:ext>
            </a:extLst>
          </p:cNvPr>
          <p:cNvGrpSpPr>
            <a:grpSpLocks/>
          </p:cNvGrpSpPr>
          <p:nvPr/>
        </p:nvGrpSpPr>
        <p:grpSpPr bwMode="auto">
          <a:xfrm>
            <a:off x="2051050" y="1981200"/>
            <a:ext cx="5041900" cy="788988"/>
            <a:chOff x="1669800" y="2667000"/>
            <a:chExt cx="5042400" cy="789404"/>
          </a:xfrm>
        </p:grpSpPr>
        <p:grpSp>
          <p:nvGrpSpPr>
            <p:cNvPr id="207879" name="Group 3">
              <a:extLst>
                <a:ext uri="{FF2B5EF4-FFF2-40B4-BE49-F238E27FC236}">
                  <a16:creationId xmlns:a16="http://schemas.microsoft.com/office/drawing/2014/main" id="{ABEAC4BD-669C-474C-85BD-1E69684F697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69800" y="2667000"/>
              <a:ext cx="5042400" cy="789404"/>
              <a:chOff x="838200" y="3657600"/>
              <a:chExt cx="5042400" cy="789404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F0ACE04D-B6BE-9F4B-88B5-079330E0B591}"/>
                  </a:ext>
                </a:extLst>
              </p:cNvPr>
              <p:cNvSpPr/>
              <p:nvPr/>
            </p:nvSpPr>
            <p:spPr bwMode="auto">
              <a:xfrm>
                <a:off x="838200" y="3657600"/>
                <a:ext cx="1079607" cy="457441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0000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6B2109E3-BA80-BC49-AF72-7E0082790B13}"/>
                  </a:ext>
                </a:extLst>
              </p:cNvPr>
              <p:cNvSpPr/>
              <p:nvPr/>
            </p:nvSpPr>
            <p:spPr bwMode="auto">
              <a:xfrm>
                <a:off x="1905106" y="3657600"/>
                <a:ext cx="311181" cy="457441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n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5E03740-BB08-1D4E-BC90-D439C8CBAD68}"/>
                  </a:ext>
                </a:extLst>
              </p:cNvPr>
              <p:cNvSpPr/>
              <p:nvPr/>
            </p:nvSpPr>
            <p:spPr bwMode="auto">
              <a:xfrm>
                <a:off x="2825947" y="3657600"/>
                <a:ext cx="3054653" cy="457441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>
                    <a:ea typeface="ＭＳ Ｐゴシック" charset="-128"/>
                  </a:rPr>
                  <a:t>PCoffset9</a:t>
                </a:r>
                <a:endParaRPr lang="en-US" dirty="0">
                  <a:ea typeface="ＭＳ Ｐゴシック" charset="-128"/>
                </a:endParaRPr>
              </a:p>
            </p:txBody>
          </p:sp>
          <p:sp>
            <p:nvSpPr>
              <p:cNvPr id="207885" name="TextBox 2">
                <a:extLst>
                  <a:ext uri="{FF2B5EF4-FFF2-40B4-BE49-F238E27FC236}">
                    <a16:creationId xmlns:a16="http://schemas.microsoft.com/office/drawing/2014/main" id="{9C9793A3-4460-164C-8442-023C0B5AD04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38200" y="4108450"/>
                <a:ext cx="10668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4 bits</a:t>
                </a:r>
              </a:p>
            </p:txBody>
          </p:sp>
          <p:sp>
            <p:nvSpPr>
              <p:cNvPr id="207886" name="TextBox 37">
                <a:extLst>
                  <a:ext uri="{FF2B5EF4-FFF2-40B4-BE49-F238E27FC236}">
                    <a16:creationId xmlns:a16="http://schemas.microsoft.com/office/drawing/2014/main" id="{F0D7025B-3E66-E64E-89EC-F0B4960CB18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02200" y="4108450"/>
                <a:ext cx="29088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9 bits</a:t>
                </a:r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BFD6AA6-E58D-4340-BBAC-94856D3F5B85}"/>
                </a:ext>
              </a:extLst>
            </p:cNvPr>
            <p:cNvSpPr/>
            <p:nvPr/>
          </p:nvSpPr>
          <p:spPr bwMode="auto">
            <a:xfrm>
              <a:off x="3047887" y="2667000"/>
              <a:ext cx="311181" cy="457441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z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26D508D-8215-F446-9B5D-AC9875A94EA1}"/>
                </a:ext>
              </a:extLst>
            </p:cNvPr>
            <p:cNvSpPr/>
            <p:nvPr/>
          </p:nvSpPr>
          <p:spPr bwMode="auto">
            <a:xfrm>
              <a:off x="3352717" y="2667000"/>
              <a:ext cx="311181" cy="457441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p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E32CDD9-F937-4E4F-9A7B-CF7918309C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1138" y="6505575"/>
            <a:ext cx="25003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3"/>
            <a:r>
              <a:rPr lang="en-US" altLang="en-US" sz="1400" baseline="30000">
                <a:solidFill>
                  <a:srgbClr val="00B050"/>
                </a:solidFill>
              </a:rPr>
              <a:t>✝</a:t>
            </a:r>
            <a:r>
              <a:rPr lang="en-US" altLang="en-US" sz="1400">
                <a:solidFill>
                  <a:srgbClr val="00B050"/>
                </a:solidFill>
              </a:rPr>
              <a:t>This is the incremented PC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1" name="Title 1">
            <a:extLst>
              <a:ext uri="{FF2B5EF4-FFF2-40B4-BE49-F238E27FC236}">
                <a16:creationId xmlns:a16="http://schemas.microsoft.com/office/drawing/2014/main" id="{FA2E8DE1-817D-9D42-A0E5-49D7BDC6EC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Conditional Branches in LC-3</a:t>
            </a:r>
          </a:p>
        </p:txBody>
      </p:sp>
      <p:sp>
        <p:nvSpPr>
          <p:cNvPr id="209922" name="Content Placeholder 2">
            <a:extLst>
              <a:ext uri="{FF2B5EF4-FFF2-40B4-BE49-F238E27FC236}">
                <a16:creationId xmlns:a16="http://schemas.microsoft.com/office/drawing/2014/main" id="{6B80EBD3-686C-7940-9E04-17F8A634B26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>
                <a:ea typeface="ＭＳ Ｐゴシック" panose="020B0600070205080204" pitchFamily="34" charset="-128"/>
              </a:rPr>
              <a:t>BRz</a:t>
            </a:r>
          </a:p>
        </p:txBody>
      </p:sp>
      <p:sp>
        <p:nvSpPr>
          <p:cNvPr id="209923" name="Slide Number Placeholder 3">
            <a:extLst>
              <a:ext uri="{FF2B5EF4-FFF2-40B4-BE49-F238E27FC236}">
                <a16:creationId xmlns:a16="http://schemas.microsoft.com/office/drawing/2014/main" id="{91B08DCE-B08A-5F4D-855A-70F76EF75A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F13ECB2-C3B0-3347-BC08-BCEB1686C17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112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6F14E9A2-722F-5047-8EAB-2E8BC4B6C92E}"/>
              </a:ext>
            </a:extLst>
          </p:cNvPr>
          <p:cNvSpPr txBox="1">
            <a:spLocks/>
          </p:cNvSpPr>
          <p:nvPr/>
        </p:nvSpPr>
        <p:spPr bwMode="auto">
          <a:xfrm>
            <a:off x="685800" y="1671638"/>
            <a:ext cx="2346325" cy="38576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BRz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0x0D9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2391FEB-56CF-8642-B4FA-3D9ED316BC32}"/>
              </a:ext>
            </a:extLst>
          </p:cNvPr>
          <p:cNvSpPr/>
          <p:nvPr/>
        </p:nvSpPr>
        <p:spPr>
          <a:xfrm>
            <a:off x="254000" y="4572000"/>
            <a:ext cx="4013200" cy="81597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What if </a:t>
            </a:r>
            <a:r>
              <a:rPr lang="en-US" sz="2000" dirty="0">
                <a:solidFill>
                  <a:srgbClr val="0432FF"/>
                </a:solidFill>
              </a:rPr>
              <a:t>n = z = p = 1</a:t>
            </a:r>
            <a:r>
              <a:rPr lang="en-US" sz="2000" dirty="0">
                <a:solidFill>
                  <a:schemeClr val="tx1"/>
                </a:solidFill>
              </a:rPr>
              <a:t>?</a:t>
            </a:r>
            <a:r>
              <a:rPr lang="en-US" sz="2000" dirty="0">
                <a:solidFill>
                  <a:srgbClr val="0432FF"/>
                </a:solidFill>
              </a:rPr>
              <a:t>*</a:t>
            </a:r>
          </a:p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(i.e., </a:t>
            </a:r>
            <a:r>
              <a:rPr lang="en-US" sz="2000" dirty="0" err="1">
                <a:solidFill>
                  <a:schemeClr val="tx1"/>
                </a:solidFill>
              </a:rPr>
              <a:t>BRnzp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1FA7333-0B74-7442-9028-67A1CA8374DA}"/>
              </a:ext>
            </a:extLst>
          </p:cNvPr>
          <p:cNvSpPr/>
          <p:nvPr/>
        </p:nvSpPr>
        <p:spPr>
          <a:xfrm>
            <a:off x="269875" y="5432425"/>
            <a:ext cx="3997325" cy="81597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And what if </a:t>
            </a:r>
            <a:r>
              <a:rPr lang="en-US" sz="2000" dirty="0">
                <a:solidFill>
                  <a:srgbClr val="FF0000"/>
                </a:solidFill>
              </a:rPr>
              <a:t>n = z = p = 0</a:t>
            </a:r>
            <a:r>
              <a:rPr lang="en-US" sz="2000" dirty="0">
                <a:solidFill>
                  <a:schemeClr val="tx1"/>
                </a:solidFill>
              </a:rPr>
              <a:t>?</a:t>
            </a:r>
            <a:endParaRPr lang="en-US" sz="2000" dirty="0">
              <a:solidFill>
                <a:srgbClr val="00B050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A5CA50A-058A-A44D-A4ED-C99BAB279B08}"/>
              </a:ext>
            </a:extLst>
          </p:cNvPr>
          <p:cNvGrpSpPr>
            <a:grpSpLocks/>
          </p:cNvGrpSpPr>
          <p:nvPr/>
        </p:nvGrpSpPr>
        <p:grpSpPr bwMode="auto">
          <a:xfrm>
            <a:off x="3810000" y="938213"/>
            <a:ext cx="4927600" cy="5468937"/>
            <a:chOff x="3810000" y="938753"/>
            <a:chExt cx="4927600" cy="5468694"/>
          </a:xfrm>
        </p:grpSpPr>
        <p:grpSp>
          <p:nvGrpSpPr>
            <p:cNvPr id="209929" name="Group 5">
              <a:extLst>
                <a:ext uri="{FF2B5EF4-FFF2-40B4-BE49-F238E27FC236}">
                  <a16:creationId xmlns:a16="http://schemas.microsoft.com/office/drawing/2014/main" id="{897CBF55-FFFE-7248-B6A3-676A88B12C3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10000" y="938753"/>
              <a:ext cx="4927600" cy="5468694"/>
              <a:chOff x="2667000" y="938753"/>
              <a:chExt cx="4927600" cy="5468694"/>
            </a:xfrm>
          </p:grpSpPr>
          <p:pic>
            <p:nvPicPr>
              <p:cNvPr id="209931" name="Picture 3">
                <a:extLst>
                  <a:ext uri="{FF2B5EF4-FFF2-40B4-BE49-F238E27FC236}">
                    <a16:creationId xmlns:a16="http://schemas.microsoft.com/office/drawing/2014/main" id="{04C636DB-439D-B445-B1CE-62FCD98A41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00400" y="938753"/>
                <a:ext cx="4394200" cy="54686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09932" name="Text Placeholder 7">
                <a:extLst>
                  <a:ext uri="{FF2B5EF4-FFF2-40B4-BE49-F238E27FC236}">
                    <a16:creationId xmlns:a16="http://schemas.microsoft.com/office/drawing/2014/main" id="{3F5F87A6-C886-3F40-9C10-5C29A20CE630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038600" y="2133600"/>
                <a:ext cx="1066800" cy="4786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669925" indent="-325438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2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022350" indent="-350838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339850" indent="-315913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1681163" indent="-339725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1383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5955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0527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5099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Font typeface="Wingdings" pitchFamily="2" charset="2"/>
                  <a:buNone/>
                </a:pPr>
                <a:r>
                  <a:rPr lang="en-US" altLang="en-US" sz="1400">
                    <a:solidFill>
                      <a:srgbClr val="0432FF"/>
                    </a:solidFill>
                  </a:rPr>
                  <a:t>Instruction register</a:t>
                </a:r>
                <a:endParaRPr lang="de-CH" altLang="en-US" sz="1400">
                  <a:solidFill>
                    <a:srgbClr val="0432FF"/>
                  </a:solidFill>
                </a:endParaRPr>
              </a:p>
            </p:txBody>
          </p:sp>
          <p:sp>
            <p:nvSpPr>
              <p:cNvPr id="209933" name="Text Placeholder 7">
                <a:extLst>
                  <a:ext uri="{FF2B5EF4-FFF2-40B4-BE49-F238E27FC236}">
                    <a16:creationId xmlns:a16="http://schemas.microsoft.com/office/drawing/2014/main" id="{E407F8A0-6E84-5741-B88C-AA36056A2879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962400" y="1143000"/>
                <a:ext cx="914400" cy="4786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669925" indent="-325438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2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022350" indent="-350838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339850" indent="-315913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1681163" indent="-339725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1383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5955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0527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5099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Font typeface="Wingdings" pitchFamily="2" charset="2"/>
                  <a:buNone/>
                </a:pPr>
                <a:r>
                  <a:rPr lang="en-US" altLang="en-US" sz="1400">
                    <a:solidFill>
                      <a:srgbClr val="0432FF"/>
                    </a:solidFill>
                  </a:rPr>
                  <a:t>Program Counter</a:t>
                </a:r>
                <a:endParaRPr lang="de-CH" altLang="en-US" sz="1400">
                  <a:solidFill>
                    <a:srgbClr val="0432FF"/>
                  </a:solidFill>
                </a:endParaRPr>
              </a:p>
            </p:txBody>
          </p:sp>
          <p:sp>
            <p:nvSpPr>
              <p:cNvPr id="209934" name="Text Placeholder 7">
                <a:extLst>
                  <a:ext uri="{FF2B5EF4-FFF2-40B4-BE49-F238E27FC236}">
                    <a16:creationId xmlns:a16="http://schemas.microsoft.com/office/drawing/2014/main" id="{946B4F76-FFB7-F649-B7CD-1FA589B84A08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667000" y="3429000"/>
                <a:ext cx="1066800" cy="4786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1pPr>
                <a:lvl2pPr marL="669925" indent="-325438">
                  <a:spcBef>
                    <a:spcPct val="20000"/>
                  </a:spcBef>
                  <a:buClr>
                    <a:schemeClr val="accent2"/>
                  </a:buClr>
                  <a:buSzPct val="60000"/>
                  <a:buFont typeface="Wingdings" pitchFamily="2" charset="2"/>
                  <a:buChar char="q"/>
                  <a:defRPr sz="22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2pPr>
                <a:lvl3pPr marL="1022350" indent="-350838">
                  <a:spcBef>
                    <a:spcPct val="20000"/>
                  </a:spcBef>
                  <a:buClr>
                    <a:schemeClr val="accent1"/>
                  </a:buClr>
                  <a:buSzPct val="65000"/>
                  <a:buFont typeface="Wingdings" pitchFamily="2" charset="2"/>
                  <a:buChar char="n"/>
                  <a:defRPr sz="20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3pPr>
                <a:lvl4pPr marL="1339850" indent="-315913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itchFamily="2" charset="2"/>
                  <a:buChar char="q"/>
                  <a:defRPr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4pPr>
                <a:lvl5pPr marL="1681163" indent="-339725">
                  <a:spcBef>
                    <a:spcPct val="20000"/>
                  </a:spcBef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5pPr>
                <a:lvl6pPr marL="21383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6pPr>
                <a:lvl7pPr marL="25955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7pPr>
                <a:lvl8pPr marL="30527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8pPr>
                <a:lvl9pPr marL="3509963" indent="-339725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75000"/>
                  <a:buFont typeface="Wingdings" pitchFamily="2" charset="2"/>
                  <a:buChar char="§"/>
                  <a:defRPr sz="1600">
                    <a:solidFill>
                      <a:schemeClr val="tx1"/>
                    </a:solidFill>
                    <a:latin typeface="Tahoma" panose="020B060403050404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buFont typeface="Wingdings" pitchFamily="2" charset="2"/>
                  <a:buNone/>
                </a:pPr>
                <a:r>
                  <a:rPr lang="en-US" altLang="en-US" sz="1400">
                    <a:solidFill>
                      <a:srgbClr val="0432FF"/>
                    </a:solidFill>
                  </a:rPr>
                  <a:t>Condition registers</a:t>
                </a:r>
                <a:endParaRPr lang="de-CH" altLang="en-US" sz="1400">
                  <a:solidFill>
                    <a:srgbClr val="0432FF"/>
                  </a:solidFill>
                </a:endParaRPr>
              </a:p>
            </p:txBody>
          </p:sp>
        </p:grpSp>
        <p:sp>
          <p:nvSpPr>
            <p:cNvPr id="209930" name="Text Placeholder 7">
              <a:extLst>
                <a:ext uri="{FF2B5EF4-FFF2-40B4-BE49-F238E27FC236}">
                  <a16:creationId xmlns:a16="http://schemas.microsoft.com/office/drawing/2014/main" id="{2B85935A-254F-2540-8A10-A9379576E83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324600" y="2388023"/>
              <a:ext cx="452438" cy="1639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000">
                  <a:latin typeface="Arial" panose="020B0604020202020204" pitchFamily="34" charset="0"/>
                </a:rPr>
                <a:t>  n  z  p </a:t>
              </a:r>
              <a:endParaRPr lang="de-CH" altLang="en-US" sz="1000">
                <a:latin typeface="Arial" panose="020B0604020202020204" pitchFamily="34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1CD0503-7557-7341-9069-D1E8E0673C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505575"/>
            <a:ext cx="59102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3"/>
            <a:r>
              <a:rPr lang="en-US" altLang="en-US" sz="1400" baseline="30000">
                <a:solidFill>
                  <a:srgbClr val="0432FF"/>
                </a:solidFill>
              </a:rPr>
              <a:t>*</a:t>
            </a:r>
            <a:r>
              <a:rPr lang="en-US" altLang="en-US" sz="1400">
                <a:solidFill>
                  <a:srgbClr val="0432FF"/>
                </a:solidFill>
              </a:rPr>
              <a:t>n, z, p are the instruction bits to identify the condition codes to be tested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2" grpId="0" animBg="1"/>
      <p:bldP spid="23" grpId="0" animBg="1"/>
      <p:bldP spid="15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69" name="Title 1">
            <a:extLst>
              <a:ext uri="{FF2B5EF4-FFF2-40B4-BE49-F238E27FC236}">
                <a16:creationId xmlns:a16="http://schemas.microsoft.com/office/drawing/2014/main" id="{640607A3-0E43-824F-9E00-95EF7168AB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Conditional Branches in MIPS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9405647D-1F26-FF48-8783-5D7FD1DB3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 err="1">
                <a:ea typeface="ＭＳ Ｐゴシック" charset="-128"/>
              </a:rPr>
              <a:t>beq</a:t>
            </a:r>
            <a:r>
              <a:rPr lang="en-US" altLang="en-US" dirty="0">
                <a:ea typeface="ＭＳ Ｐゴシック" charset="-128"/>
              </a:rPr>
              <a:t> (Branch if Equal)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4 = opcode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 err="1">
                <a:ea typeface="ＭＳ Ｐゴシック" charset="-128"/>
              </a:rPr>
              <a:t>rs</a:t>
            </a:r>
            <a:r>
              <a:rPr lang="en-US" altLang="en-US" dirty="0">
                <a:ea typeface="ＭＳ Ｐゴシック" charset="-128"/>
              </a:rPr>
              <a:t>, </a:t>
            </a:r>
            <a:r>
              <a:rPr lang="en-US" altLang="en-US" dirty="0" err="1">
                <a:ea typeface="ＭＳ Ｐゴシック" charset="-128"/>
              </a:rPr>
              <a:t>rt</a:t>
            </a:r>
            <a:r>
              <a:rPr lang="en-US" altLang="en-US" dirty="0">
                <a:ea typeface="ＭＳ Ｐゴシック" charset="-128"/>
              </a:rPr>
              <a:t> = source registers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offset = immediate or constant value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if </a:t>
            </a:r>
            <a:r>
              <a:rPr lang="en-US" altLang="en-US" dirty="0" err="1">
                <a:solidFill>
                  <a:srgbClr val="00B050"/>
                </a:solidFill>
                <a:ea typeface="ＭＳ Ｐゴシック" charset="-128"/>
              </a:rPr>
              <a:t>rs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== </a:t>
            </a:r>
            <a:r>
              <a:rPr lang="en-US" altLang="en-US" dirty="0" err="1">
                <a:solidFill>
                  <a:srgbClr val="00B050"/>
                </a:solidFill>
                <a:ea typeface="ＭＳ Ｐゴシック" charset="-128"/>
              </a:rPr>
              <a:t>rt</a:t>
            </a:r>
            <a:endParaRPr lang="en-US" altLang="en-US" dirty="0">
              <a:solidFill>
                <a:srgbClr val="00B050"/>
              </a:solidFill>
              <a:ea typeface="ＭＳ Ｐゴシック" charset="-128"/>
            </a:endParaRP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then PC ← PC</a:t>
            </a:r>
            <a:r>
              <a:rPr lang="en-US" altLang="en-US" baseline="30000" dirty="0">
                <a:solidFill>
                  <a:srgbClr val="00B050"/>
                </a:solidFill>
              </a:rPr>
              <a:t>✝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+ sign-extend(offset) * 4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Variations: </a:t>
            </a:r>
            <a:r>
              <a:rPr lang="en-US" altLang="en-US" dirty="0" err="1">
                <a:ea typeface="ＭＳ Ｐゴシック" charset="-128"/>
              </a:rPr>
              <a:t>beq</a:t>
            </a:r>
            <a:r>
              <a:rPr lang="en-US" altLang="en-US" dirty="0">
                <a:ea typeface="ＭＳ Ｐゴシック" charset="-128"/>
              </a:rPr>
              <a:t>, </a:t>
            </a:r>
            <a:r>
              <a:rPr lang="en-US" altLang="en-US" dirty="0" err="1">
                <a:ea typeface="ＭＳ Ｐゴシック" charset="-128"/>
              </a:rPr>
              <a:t>bne</a:t>
            </a:r>
            <a:r>
              <a:rPr lang="en-US" altLang="en-US" dirty="0">
                <a:ea typeface="ＭＳ Ｐゴシック" charset="-128"/>
              </a:rPr>
              <a:t>, </a:t>
            </a:r>
            <a:r>
              <a:rPr lang="en-US" altLang="en-US" dirty="0" err="1">
                <a:ea typeface="ＭＳ Ｐゴシック" charset="-128"/>
              </a:rPr>
              <a:t>blez</a:t>
            </a:r>
            <a:r>
              <a:rPr lang="en-US" altLang="en-US" dirty="0">
                <a:ea typeface="ＭＳ Ｐゴシック" charset="-128"/>
              </a:rPr>
              <a:t>, </a:t>
            </a:r>
            <a:r>
              <a:rPr lang="en-US" altLang="en-US" dirty="0" err="1">
                <a:ea typeface="ＭＳ Ｐゴシック" charset="-128"/>
              </a:rPr>
              <a:t>bgtz</a:t>
            </a:r>
            <a:endParaRPr lang="en-US" altLang="en-US" dirty="0">
              <a:ea typeface="ＭＳ Ｐゴシック" charset="-128"/>
            </a:endParaRPr>
          </a:p>
        </p:txBody>
      </p:sp>
      <p:sp>
        <p:nvSpPr>
          <p:cNvPr id="211971" name="Slide Number Placeholder 3">
            <a:extLst>
              <a:ext uri="{FF2B5EF4-FFF2-40B4-BE49-F238E27FC236}">
                <a16:creationId xmlns:a16="http://schemas.microsoft.com/office/drawing/2014/main" id="{297E7F69-F5F1-0149-B1F2-0DAD265281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39FDC59-C7F4-6B43-803A-B8EBF72BC5B6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113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D0024E4-2639-D24C-A6F7-655EE5FF8BC2}"/>
              </a:ext>
            </a:extLst>
          </p:cNvPr>
          <p:cNvGrpSpPr>
            <a:grpSpLocks/>
          </p:cNvGrpSpPr>
          <p:nvPr/>
        </p:nvGrpSpPr>
        <p:grpSpPr bwMode="auto">
          <a:xfrm>
            <a:off x="1670050" y="2030413"/>
            <a:ext cx="5803900" cy="788987"/>
            <a:chOff x="838200" y="3657600"/>
            <a:chExt cx="5804400" cy="78940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C3055DF-92E4-8242-9AD6-F5AB7275937C}"/>
                </a:ext>
              </a:extLst>
            </p:cNvPr>
            <p:cNvSpPr/>
            <p:nvPr/>
          </p:nvSpPr>
          <p:spPr bwMode="auto">
            <a:xfrm>
              <a:off x="838200" y="3657600"/>
              <a:ext cx="1079593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4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1E3528B-0BF8-D64A-A6B2-68A60749052C}"/>
                </a:ext>
              </a:extLst>
            </p:cNvPr>
            <p:cNvSpPr/>
            <p:nvPr/>
          </p:nvSpPr>
          <p:spPr bwMode="auto">
            <a:xfrm>
              <a:off x="1905092" y="3657600"/>
              <a:ext cx="914479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 err="1">
                  <a:ea typeface="ＭＳ Ｐゴシック" charset="-128"/>
                </a:rPr>
                <a:t>rs</a:t>
              </a:r>
              <a:endParaRPr lang="en-US" dirty="0">
                <a:ea typeface="ＭＳ Ｐゴシック" charset="-128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78DDAE6-4C3D-5B42-9744-BAD97C5F702C}"/>
                </a:ext>
              </a:extLst>
            </p:cNvPr>
            <p:cNvSpPr/>
            <p:nvPr/>
          </p:nvSpPr>
          <p:spPr bwMode="auto">
            <a:xfrm>
              <a:off x="2819571" y="3657600"/>
              <a:ext cx="914479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 err="1">
                  <a:ea typeface="ＭＳ Ｐゴシック" charset="-128"/>
                </a:rPr>
                <a:t>rt</a:t>
              </a:r>
              <a:endParaRPr lang="en-US" dirty="0">
                <a:ea typeface="ＭＳ Ｐゴシック" charset="-128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E008E9C-DABC-A347-84CF-B7F6304E2506}"/>
                </a:ext>
              </a:extLst>
            </p:cNvPr>
            <p:cNvSpPr/>
            <p:nvPr/>
          </p:nvSpPr>
          <p:spPr bwMode="auto">
            <a:xfrm>
              <a:off x="3734049" y="3657600"/>
              <a:ext cx="2908551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offset</a:t>
              </a:r>
            </a:p>
          </p:txBody>
        </p:sp>
        <p:sp>
          <p:nvSpPr>
            <p:cNvPr id="211979" name="TextBox 2">
              <a:extLst>
                <a:ext uri="{FF2B5EF4-FFF2-40B4-BE49-F238E27FC236}">
                  <a16:creationId xmlns:a16="http://schemas.microsoft.com/office/drawing/2014/main" id="{291C70B9-844B-074A-891C-FE0DD6121E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4108450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6 bits</a:t>
              </a:r>
            </a:p>
          </p:txBody>
        </p:sp>
        <p:sp>
          <p:nvSpPr>
            <p:cNvPr id="211980" name="TextBox 35">
              <a:extLst>
                <a:ext uri="{FF2B5EF4-FFF2-40B4-BE49-F238E27FC236}">
                  <a16:creationId xmlns:a16="http://schemas.microsoft.com/office/drawing/2014/main" id="{4DD1186A-9C75-D741-BCBA-BA42194D6B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4108450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5 bits</a:t>
              </a:r>
            </a:p>
          </p:txBody>
        </p:sp>
        <p:sp>
          <p:nvSpPr>
            <p:cNvPr id="211981" name="TextBox 36">
              <a:extLst>
                <a:ext uri="{FF2B5EF4-FFF2-40B4-BE49-F238E27FC236}">
                  <a16:creationId xmlns:a16="http://schemas.microsoft.com/office/drawing/2014/main" id="{7EF84616-8FE5-8648-99BA-8E3A6AA514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4108450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5 bits</a:t>
              </a:r>
            </a:p>
          </p:txBody>
        </p:sp>
        <p:sp>
          <p:nvSpPr>
            <p:cNvPr id="211982" name="TextBox 37">
              <a:extLst>
                <a:ext uri="{FF2B5EF4-FFF2-40B4-BE49-F238E27FC236}">
                  <a16:creationId xmlns:a16="http://schemas.microsoft.com/office/drawing/2014/main" id="{8B8FDABE-C6E0-4F49-931A-ACC974FFF9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3800" y="4108450"/>
              <a:ext cx="2908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16 bits</a:t>
              </a:r>
            </a:p>
          </p:txBody>
        </p:sp>
      </p:grp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5D63085E-ED4D-9F47-A30B-FF2BB9042125}"/>
              </a:ext>
            </a:extLst>
          </p:cNvPr>
          <p:cNvSpPr txBox="1">
            <a:spLocks/>
          </p:cNvSpPr>
          <p:nvPr/>
        </p:nvSpPr>
        <p:spPr bwMode="auto">
          <a:xfrm>
            <a:off x="1692275" y="1371600"/>
            <a:ext cx="3870325" cy="3857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beq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$s0, $s1, </a:t>
            </a: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offset</a:t>
            </a:r>
            <a:endParaRPr lang="de-CH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47229D-3D24-4741-BA1E-411E476F7E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1138" y="6505575"/>
            <a:ext cx="25003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3"/>
            <a:r>
              <a:rPr lang="en-US" altLang="en-US" sz="1400" baseline="30000">
                <a:solidFill>
                  <a:srgbClr val="00B050"/>
                </a:solidFill>
              </a:rPr>
              <a:t>✝</a:t>
            </a:r>
            <a:r>
              <a:rPr lang="en-US" altLang="en-US" sz="1400">
                <a:solidFill>
                  <a:srgbClr val="00B050"/>
                </a:solidFill>
              </a:rPr>
              <a:t>This is the incremented PC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946869E4-50BB-2845-A9E8-799E2CA502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This is an example of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tradeoff</a:t>
            </a:r>
            <a:r>
              <a:rPr lang="en-US" altLang="en-US">
                <a:ea typeface="ＭＳ Ｐゴシック" panose="020B0600070205080204" pitchFamily="34" charset="-128"/>
              </a:rPr>
              <a:t> in the instruction set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The same functionality requires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more instructions in LC-3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But,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control logic</a:t>
            </a:r>
            <a:r>
              <a:rPr lang="en-US" altLang="en-US">
                <a:ea typeface="ＭＳ Ｐゴシック" panose="020B0600070205080204" pitchFamily="34" charset="-128"/>
              </a:rPr>
              <a:t> requires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more complexity in MIPS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C3348B76-0AB1-1B42-91DC-A8B7F1573C12}"/>
              </a:ext>
            </a:extLst>
          </p:cNvPr>
          <p:cNvSpPr txBox="1">
            <a:spLocks/>
          </p:cNvSpPr>
          <p:nvPr/>
        </p:nvSpPr>
        <p:spPr bwMode="auto">
          <a:xfrm>
            <a:off x="549275" y="1524000"/>
            <a:ext cx="3870325" cy="457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beq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$s0, $s1, </a:t>
            </a: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offset</a:t>
            </a:r>
            <a:endParaRPr lang="de-CH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4019" name="Title 1">
            <a:extLst>
              <a:ext uri="{FF2B5EF4-FFF2-40B4-BE49-F238E27FC236}">
                <a16:creationId xmlns:a16="http://schemas.microsoft.com/office/drawing/2014/main" id="{BA27AD6B-F268-8848-86F7-E08C260FD4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Branch If Equal in MIPS and LC-3</a:t>
            </a:r>
          </a:p>
        </p:txBody>
      </p:sp>
      <p:sp>
        <p:nvSpPr>
          <p:cNvPr id="214020" name="Slide Number Placeholder 3">
            <a:extLst>
              <a:ext uri="{FF2B5EF4-FFF2-40B4-BE49-F238E27FC236}">
                <a16:creationId xmlns:a16="http://schemas.microsoft.com/office/drawing/2014/main" id="{B0BDE3A6-B553-264D-88AF-7DEC9AD6132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7C150C1-A84E-EB47-8AE0-34CF46906BDC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114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4629" name="Text Placeholder 7">
            <a:extLst>
              <a:ext uri="{FF2B5EF4-FFF2-40B4-BE49-F238E27FC236}">
                <a16:creationId xmlns:a16="http://schemas.microsoft.com/office/drawing/2014/main" id="{3CB880C4-4E6C-F64A-AF0D-060F473C432B}"/>
              </a:ext>
            </a:extLst>
          </p:cNvPr>
          <p:cNvSpPr txBox="1">
            <a:spLocks/>
          </p:cNvSpPr>
          <p:nvPr/>
        </p:nvSpPr>
        <p:spPr bwMode="auto">
          <a:xfrm>
            <a:off x="4740275" y="10668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sp>
        <p:nvSpPr>
          <p:cNvPr id="214022" name="Text Placeholder 7">
            <a:extLst>
              <a:ext uri="{FF2B5EF4-FFF2-40B4-BE49-F238E27FC236}">
                <a16:creationId xmlns:a16="http://schemas.microsoft.com/office/drawing/2014/main" id="{C015A7C5-DDF0-DE4E-A8FC-DE412C8B40B4}"/>
              </a:ext>
            </a:extLst>
          </p:cNvPr>
          <p:cNvSpPr txBox="1">
            <a:spLocks/>
          </p:cNvSpPr>
          <p:nvPr/>
        </p:nvSpPr>
        <p:spPr bwMode="auto">
          <a:xfrm>
            <a:off x="565150" y="10668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E2EBC6BC-BCAF-3646-933E-EE176CE34614}"/>
              </a:ext>
            </a:extLst>
          </p:cNvPr>
          <p:cNvSpPr txBox="1">
            <a:spLocks/>
          </p:cNvSpPr>
          <p:nvPr/>
        </p:nvSpPr>
        <p:spPr bwMode="auto">
          <a:xfrm>
            <a:off x="4740275" y="1524000"/>
            <a:ext cx="3870325" cy="1524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NOT  R2, R1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ADD  R3, R2, #1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ADD  R4, R3, R0</a:t>
            </a:r>
          </a:p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BRz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offset</a:t>
            </a:r>
            <a:endParaRPr lang="de-CH" dirty="0">
              <a:latin typeface="Courier" charset="0"/>
              <a:ea typeface="Courier" charset="0"/>
              <a:cs typeface="Courier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04E7A89-D6F5-D844-9447-E64EF65B576F}"/>
              </a:ext>
            </a:extLst>
          </p:cNvPr>
          <p:cNvGrpSpPr>
            <a:grpSpLocks/>
          </p:cNvGrpSpPr>
          <p:nvPr/>
        </p:nvGrpSpPr>
        <p:grpSpPr bwMode="auto">
          <a:xfrm>
            <a:off x="4740275" y="1524000"/>
            <a:ext cx="3794125" cy="1143000"/>
            <a:chOff x="4740274" y="1523999"/>
            <a:chExt cx="3794126" cy="1143001"/>
          </a:xfrm>
        </p:grpSpPr>
        <p:sp>
          <p:nvSpPr>
            <p:cNvPr id="214025" name="Rounded Rectangle 2">
              <a:extLst>
                <a:ext uri="{FF2B5EF4-FFF2-40B4-BE49-F238E27FC236}">
                  <a16:creationId xmlns:a16="http://schemas.microsoft.com/office/drawing/2014/main" id="{6E331C7F-9EA6-8648-BCCA-87E21001D8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4" y="1523999"/>
              <a:ext cx="2498726" cy="1143001"/>
            </a:xfrm>
            <a:prstGeom prst="roundRect">
              <a:avLst>
                <a:gd name="adj" fmla="val 16667"/>
              </a:avLst>
            </a:prstGeom>
            <a:noFill/>
            <a:ln w="50800">
              <a:solidFill>
                <a:srgbClr val="00B05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14026" name="TextBox 3">
              <a:extLst>
                <a:ext uri="{FF2B5EF4-FFF2-40B4-BE49-F238E27FC236}">
                  <a16:creationId xmlns:a16="http://schemas.microsoft.com/office/drawing/2014/main" id="{FA43FA47-4CE6-FE41-980E-F0F926EA88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39000" y="1772334"/>
              <a:ext cx="129540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000" b="1">
                  <a:solidFill>
                    <a:srgbClr val="00B050"/>
                  </a:solidFill>
                </a:rPr>
                <a:t>Subtract (R0 - R1)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629" grpId="0"/>
      <p:bldP spid="13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5" name="Title 1">
            <a:extLst>
              <a:ext uri="{FF2B5EF4-FFF2-40B4-BE49-F238E27FC236}">
                <a16:creationId xmlns:a16="http://schemas.microsoft.com/office/drawing/2014/main" id="{CFD4C8BB-40E8-2A44-AF60-C532B4F74F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Lecture Summary</a:t>
            </a: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41A9CB66-B235-494C-AA6E-CB367397EEC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von Neumann model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LC-3: An example of von Neumann machine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Instruction Set Architectures: LC-3 and MIPS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Operate instructions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Data movement instructions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Control instructions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Instruction formats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Addressing modes</a:t>
            </a:r>
          </a:p>
        </p:txBody>
      </p:sp>
      <p:sp>
        <p:nvSpPr>
          <p:cNvPr id="216067" name="Slide Number Placeholder 3">
            <a:extLst>
              <a:ext uri="{FF2B5EF4-FFF2-40B4-BE49-F238E27FC236}">
                <a16:creationId xmlns:a16="http://schemas.microsoft.com/office/drawing/2014/main" id="{4BEAEF85-185F-7342-99B4-C875B28E66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4F5F214-B53B-114F-A77E-E4AE94C1B36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115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1">
            <a:extLst>
              <a:ext uri="{FF2B5EF4-FFF2-40B4-BE49-F238E27FC236}">
                <a16:creationId xmlns:a16="http://schemas.microsoft.com/office/drawing/2014/main" id="{A284E47D-00E6-5D49-B46C-80CD010A68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152400"/>
            <a:ext cx="8915400" cy="1066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Von Neumann Model</a:t>
            </a:r>
          </a:p>
        </p:txBody>
      </p:sp>
      <p:sp>
        <p:nvSpPr>
          <p:cNvPr id="52226" name="Slide Number Placeholder 3">
            <a:extLst>
              <a:ext uri="{FF2B5EF4-FFF2-40B4-BE49-F238E27FC236}">
                <a16:creationId xmlns:a16="http://schemas.microsoft.com/office/drawing/2014/main" id="{AACC5738-26F6-FE4E-B50F-99D5A3CD69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CDACDDA-EC11-8841-ABB9-36E4C4B14EDD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52227" name="Rectangle 4">
            <a:extLst>
              <a:ext uri="{FF2B5EF4-FFF2-40B4-BE49-F238E27FC236}">
                <a16:creationId xmlns:a16="http://schemas.microsoft.com/office/drawing/2014/main" id="{A41FB66F-E44F-4F47-A4E8-B273115D32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4830763"/>
            <a:ext cx="3390900" cy="1385887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52228" name="TextBox 7">
            <a:extLst>
              <a:ext uri="{FF2B5EF4-FFF2-40B4-BE49-F238E27FC236}">
                <a16:creationId xmlns:a16="http://schemas.microsoft.com/office/drawing/2014/main" id="{8FE47828-B582-E943-BB26-36E7C42322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5040313"/>
            <a:ext cx="19065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CONTROL UNIT</a:t>
            </a:r>
          </a:p>
        </p:txBody>
      </p:sp>
      <p:sp>
        <p:nvSpPr>
          <p:cNvPr id="52229" name="TextBox 8">
            <a:extLst>
              <a:ext uri="{FF2B5EF4-FFF2-40B4-BE49-F238E27FC236}">
                <a16:creationId xmlns:a16="http://schemas.microsoft.com/office/drawing/2014/main" id="{40083CD7-5215-0149-BEA5-9D5206D8FC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9925" y="5649913"/>
            <a:ext cx="1057275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PC or IP</a:t>
            </a:r>
          </a:p>
        </p:txBody>
      </p:sp>
      <p:sp>
        <p:nvSpPr>
          <p:cNvPr id="52230" name="TextBox 9">
            <a:extLst>
              <a:ext uri="{FF2B5EF4-FFF2-40B4-BE49-F238E27FC236}">
                <a16:creationId xmlns:a16="http://schemas.microsoft.com/office/drawing/2014/main" id="{03D5470F-D556-434B-9269-698357A35F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4050" y="5649913"/>
            <a:ext cx="1479550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Inst Register</a:t>
            </a:r>
          </a:p>
        </p:txBody>
      </p:sp>
      <p:sp>
        <p:nvSpPr>
          <p:cNvPr id="52231" name="Rectangle 10">
            <a:extLst>
              <a:ext uri="{FF2B5EF4-FFF2-40B4-BE49-F238E27FC236}">
                <a16:creationId xmlns:a16="http://schemas.microsoft.com/office/drawing/2014/main" id="{BC5AD66B-532A-C249-9FA8-11D1DE375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2927350"/>
            <a:ext cx="3390900" cy="1385888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52232" name="TextBox 11">
            <a:extLst>
              <a:ext uri="{FF2B5EF4-FFF2-40B4-BE49-F238E27FC236}">
                <a16:creationId xmlns:a16="http://schemas.microsoft.com/office/drawing/2014/main" id="{E8B84009-6660-3E4C-A6D9-9EBDC5BD15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7413" y="2982913"/>
            <a:ext cx="23256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PROCESSING UNIT</a:t>
            </a:r>
          </a:p>
        </p:txBody>
      </p:sp>
      <p:sp>
        <p:nvSpPr>
          <p:cNvPr id="14" name="Trapezoid 13">
            <a:extLst>
              <a:ext uri="{FF2B5EF4-FFF2-40B4-BE49-F238E27FC236}">
                <a16:creationId xmlns:a16="http://schemas.microsoft.com/office/drawing/2014/main" id="{D3D19755-CAE4-B946-B06A-F54FD1AEA70C}"/>
              </a:ext>
            </a:extLst>
          </p:cNvPr>
          <p:cNvSpPr/>
          <p:nvPr/>
        </p:nvSpPr>
        <p:spPr bwMode="auto">
          <a:xfrm rot="10800000">
            <a:off x="3378200" y="3548063"/>
            <a:ext cx="914400" cy="490537"/>
          </a:xfrm>
          <a:prstGeom prst="trapezoid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+mn-ea"/>
              <a:cs typeface="ＭＳ Ｐゴシック" charset="0"/>
            </a:endParaRPr>
          </a:p>
        </p:txBody>
      </p:sp>
      <p:sp>
        <p:nvSpPr>
          <p:cNvPr id="52234" name="TextBox 14">
            <a:extLst>
              <a:ext uri="{FF2B5EF4-FFF2-40B4-BE49-F238E27FC236}">
                <a16:creationId xmlns:a16="http://schemas.microsoft.com/office/drawing/2014/main" id="{7AA89D7D-CE1E-BF4C-9248-B6AE7CCCD9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9488" y="3586163"/>
            <a:ext cx="6334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ALU</a:t>
            </a:r>
          </a:p>
        </p:txBody>
      </p:sp>
      <p:sp>
        <p:nvSpPr>
          <p:cNvPr id="52235" name="TextBox 15">
            <a:extLst>
              <a:ext uri="{FF2B5EF4-FFF2-40B4-BE49-F238E27FC236}">
                <a16:creationId xmlns:a16="http://schemas.microsoft.com/office/drawing/2014/main" id="{F8E51D1E-8FC9-1A4F-BFDE-AB6B7F80B2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2838" y="3548063"/>
            <a:ext cx="825500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TEMP</a:t>
            </a:r>
          </a:p>
        </p:txBody>
      </p:sp>
      <p:sp>
        <p:nvSpPr>
          <p:cNvPr id="52236" name="Rectangle 16">
            <a:extLst>
              <a:ext uri="{FF2B5EF4-FFF2-40B4-BE49-F238E27FC236}">
                <a16:creationId xmlns:a16="http://schemas.microsoft.com/office/drawing/2014/main" id="{0D1C5761-7B78-4843-84C4-77F1F9ED69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1090613"/>
            <a:ext cx="3390900" cy="1384300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solidFill>
                <a:srgbClr val="00B050"/>
              </a:solidFill>
              <a:latin typeface="Arial" panose="020B0604020202020204" pitchFamily="34" charset="0"/>
            </a:endParaRPr>
          </a:p>
        </p:txBody>
      </p:sp>
      <p:sp>
        <p:nvSpPr>
          <p:cNvPr id="52237" name="TextBox 17">
            <a:extLst>
              <a:ext uri="{FF2B5EF4-FFF2-40B4-BE49-F238E27FC236}">
                <a16:creationId xmlns:a16="http://schemas.microsoft.com/office/drawing/2014/main" id="{74EEEFD9-AD41-BE47-B509-D8D8339246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0650" y="1090613"/>
            <a:ext cx="1219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MEMORY</a:t>
            </a:r>
          </a:p>
        </p:txBody>
      </p:sp>
      <p:sp>
        <p:nvSpPr>
          <p:cNvPr id="19470" name="TextBox 18">
            <a:extLst>
              <a:ext uri="{FF2B5EF4-FFF2-40B4-BE49-F238E27FC236}">
                <a16:creationId xmlns:a16="http://schemas.microsoft.com/office/drawing/2014/main" id="{116A5C1F-73CD-1047-807E-B8B15FB76F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5225" y="1533525"/>
            <a:ext cx="1724025" cy="3698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1800">
                <a:latin typeface="Arial" charset="0"/>
              </a:rPr>
              <a:t>Mem </a:t>
            </a:r>
            <a:r>
              <a:rPr lang="en-US" altLang="en-US" sz="1800" dirty="0" err="1">
                <a:latin typeface="Arial" charset="0"/>
              </a:rPr>
              <a:t>Addr</a:t>
            </a:r>
            <a:r>
              <a:rPr lang="en-US" altLang="en-US" sz="1800" dirty="0">
                <a:latin typeface="Arial" charset="0"/>
              </a:rPr>
              <a:t> </a:t>
            </a:r>
            <a:r>
              <a:rPr lang="en-US" altLang="en-US" sz="1800" dirty="0" err="1">
                <a:latin typeface="Arial" charset="0"/>
              </a:rPr>
              <a:t>Reg</a:t>
            </a:r>
            <a:endParaRPr lang="en-US" altLang="en-US" sz="1800" dirty="0">
              <a:latin typeface="Arial" charset="0"/>
            </a:endParaRPr>
          </a:p>
        </p:txBody>
      </p:sp>
      <p:sp>
        <p:nvSpPr>
          <p:cNvPr id="19471" name="TextBox 19">
            <a:extLst>
              <a:ext uri="{FF2B5EF4-FFF2-40B4-BE49-F238E27FC236}">
                <a16:creationId xmlns:a16="http://schemas.microsoft.com/office/drawing/2014/main" id="{49C03080-ED44-3742-BC4C-9A5F488168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6813" y="1981200"/>
            <a:ext cx="1736725" cy="3698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1800">
                <a:latin typeface="Arial" charset="0"/>
              </a:rPr>
              <a:t>Mem Data Reg</a:t>
            </a:r>
          </a:p>
        </p:txBody>
      </p:sp>
      <p:sp>
        <p:nvSpPr>
          <p:cNvPr id="52240" name="Rectangle 20">
            <a:extLst>
              <a:ext uri="{FF2B5EF4-FFF2-40B4-BE49-F238E27FC236}">
                <a16:creationId xmlns:a16="http://schemas.microsoft.com/office/drawing/2014/main" id="{F8A76CD9-BAB1-0E49-A2D8-E3D33A5A19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913" y="2503488"/>
            <a:ext cx="1604962" cy="2041525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52241" name="Rectangle 21">
            <a:extLst>
              <a:ext uri="{FF2B5EF4-FFF2-40B4-BE49-F238E27FC236}">
                <a16:creationId xmlns:a16="http://schemas.microsoft.com/office/drawing/2014/main" id="{4782B961-9378-1F4B-A40D-15565118E1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5663" y="2503488"/>
            <a:ext cx="1606550" cy="2041525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52242" name="TextBox 22">
            <a:extLst>
              <a:ext uri="{FF2B5EF4-FFF2-40B4-BE49-F238E27FC236}">
                <a16:creationId xmlns:a16="http://schemas.microsoft.com/office/drawing/2014/main" id="{B71F7834-2D40-8440-A8BC-71AFEBBE7B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960688"/>
            <a:ext cx="100012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Keyboard,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Mouse,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52243" name="TextBox 23">
            <a:extLst>
              <a:ext uri="{FF2B5EF4-FFF2-40B4-BE49-F238E27FC236}">
                <a16:creationId xmlns:a16="http://schemas.microsoft.com/office/drawing/2014/main" id="{BA01FF36-9F6A-B14C-B20F-5E5529FA68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7600" y="2960688"/>
            <a:ext cx="113347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OUTPUT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Monitor,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Printer,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cxnSp>
        <p:nvCxnSpPr>
          <p:cNvPr id="52244" name="Straight Arrow Connector 25">
            <a:extLst>
              <a:ext uri="{FF2B5EF4-FFF2-40B4-BE49-F238E27FC236}">
                <a16:creationId xmlns:a16="http://schemas.microsoft.com/office/drawing/2014/main" id="{A4992527-11B6-F64B-8072-000B92E4DDC0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7036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45" name="Straight Arrow Connector 29">
            <a:extLst>
              <a:ext uri="{FF2B5EF4-FFF2-40B4-BE49-F238E27FC236}">
                <a16:creationId xmlns:a16="http://schemas.microsoft.com/office/drawing/2014/main" id="{8D5F7D1E-C978-954B-946F-813918CA1818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49228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46" name="Straight Connector 31">
            <a:extLst>
              <a:ext uri="{FF2B5EF4-FFF2-40B4-BE49-F238E27FC236}">
                <a16:creationId xmlns:a16="http://schemas.microsoft.com/office/drawing/2014/main" id="{F3B08A08-9F98-9E4D-8519-BB173EE84ED4}"/>
              </a:ext>
            </a:extLst>
          </p:cNvPr>
          <p:cNvCxnSpPr>
            <a:cxnSpLocks noChangeShapeType="1"/>
            <a:stCxn id="52240" idx="0"/>
          </p:cNvCxnSpPr>
          <p:nvPr/>
        </p:nvCxnSpPr>
        <p:spPr bwMode="auto">
          <a:xfrm rot="16200000" flipV="1">
            <a:off x="632618" y="2018507"/>
            <a:ext cx="9699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47" name="Straight Arrow Connector 33">
            <a:extLst>
              <a:ext uri="{FF2B5EF4-FFF2-40B4-BE49-F238E27FC236}">
                <a16:creationId xmlns:a16="http://schemas.microsoft.com/office/drawing/2014/main" id="{517E324A-50DD-B54C-8A75-3B95E8C0044D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17600" y="1533525"/>
            <a:ext cx="1754188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48" name="Straight Connector 35">
            <a:extLst>
              <a:ext uri="{FF2B5EF4-FFF2-40B4-BE49-F238E27FC236}">
                <a16:creationId xmlns:a16="http://schemas.microsoft.com/office/drawing/2014/main" id="{22DB8EE8-C424-3047-B3DF-55D9D9D4156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262688" y="1533525"/>
            <a:ext cx="172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49" name="Straight Arrow Connector 37">
            <a:extLst>
              <a:ext uri="{FF2B5EF4-FFF2-40B4-BE49-F238E27FC236}">
                <a16:creationId xmlns:a16="http://schemas.microsoft.com/office/drawing/2014/main" id="{929BD8EA-56FC-5448-B639-775B06CA2DF0}"/>
              </a:ext>
            </a:extLst>
          </p:cNvPr>
          <p:cNvCxnSpPr>
            <a:cxnSpLocks noChangeShapeType="1"/>
            <a:endCxn id="52241" idx="0"/>
          </p:cNvCxnSpPr>
          <p:nvPr/>
        </p:nvCxnSpPr>
        <p:spPr bwMode="auto">
          <a:xfrm rot="16200000" flipH="1">
            <a:off x="7515225" y="2009776"/>
            <a:ext cx="968375" cy="190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50" name="Straight Arrow Connector 39">
            <a:extLst>
              <a:ext uri="{FF2B5EF4-FFF2-40B4-BE49-F238E27FC236}">
                <a16:creationId xmlns:a16="http://schemas.microsoft.com/office/drawing/2014/main" id="{BB687B51-EC89-9647-B5BE-C06A35C07335}"/>
              </a:ext>
            </a:extLst>
          </p:cNvPr>
          <p:cNvCxnSpPr>
            <a:cxnSpLocks noChangeShapeType="1"/>
            <a:stCxn id="52227" idx="0"/>
            <a:endCxn id="52231" idx="2"/>
          </p:cNvCxnSpPr>
          <p:nvPr/>
        </p:nvCxnSpPr>
        <p:spPr bwMode="auto">
          <a:xfrm rot="5400000" flipH="1" flipV="1">
            <a:off x="4310063" y="4572000"/>
            <a:ext cx="5159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51" name="Straight Arrow Connector 41">
            <a:extLst>
              <a:ext uri="{FF2B5EF4-FFF2-40B4-BE49-F238E27FC236}">
                <a16:creationId xmlns:a16="http://schemas.microsoft.com/office/drawing/2014/main" id="{743C1A24-1227-9F4F-B903-949595DE88F4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1801813" y="4545013"/>
            <a:ext cx="1069975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52" name="Straight Arrow Connector 43">
            <a:extLst>
              <a:ext uri="{FF2B5EF4-FFF2-40B4-BE49-F238E27FC236}">
                <a16:creationId xmlns:a16="http://schemas.microsoft.com/office/drawing/2014/main" id="{19C46B8C-EE12-2E42-B975-91C3C06FE86E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6262688" y="4545013"/>
            <a:ext cx="1062037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53" name="Straight Connector 45">
            <a:extLst>
              <a:ext uri="{FF2B5EF4-FFF2-40B4-BE49-F238E27FC236}">
                <a16:creationId xmlns:a16="http://schemas.microsoft.com/office/drawing/2014/main" id="{8AFA2B69-B174-C641-A609-16F924045D6B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V="1">
            <a:off x="2368550" y="4327526"/>
            <a:ext cx="517525" cy="48895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54" name="Straight Connector 47">
            <a:extLst>
              <a:ext uri="{FF2B5EF4-FFF2-40B4-BE49-F238E27FC236}">
                <a16:creationId xmlns:a16="http://schemas.microsoft.com/office/drawing/2014/main" id="{8D0CA1C8-5A6B-0747-90E4-FCF5420EE0D4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1418432" y="3348831"/>
            <a:ext cx="1930400" cy="15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55" name="Straight Arrow Connector 49">
            <a:extLst>
              <a:ext uri="{FF2B5EF4-FFF2-40B4-BE49-F238E27FC236}">
                <a16:creationId xmlns:a16="http://schemas.microsoft.com/office/drawing/2014/main" id="{892F15DC-4188-5148-9A86-BD0C11ABEC47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384425" y="2244725"/>
            <a:ext cx="487363" cy="139700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2256" name="Straight Arrow Connector 53">
            <a:extLst>
              <a:ext uri="{FF2B5EF4-FFF2-40B4-BE49-F238E27FC236}">
                <a16:creationId xmlns:a16="http://schemas.microsoft.com/office/drawing/2014/main" id="{434CD0A8-348B-5641-8D7F-5545D4D66324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4892675" y="4572000"/>
            <a:ext cx="51593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">
            <a:extLst>
              <a:ext uri="{FF2B5EF4-FFF2-40B4-BE49-F238E27FC236}">
                <a16:creationId xmlns:a16="http://schemas.microsoft.com/office/drawing/2014/main" id="{F509A748-54A2-BB41-8DD8-62BD2150B3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Memory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37DE8E7C-CB08-3F41-9491-E6DBBECA2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85000" lnSpcReduction="2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memory stores 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Data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Programs</a:t>
            </a:r>
          </a:p>
          <a:p>
            <a:pPr marL="344487" lvl="1" indent="0">
              <a:buFont typeface="Wingdings" pitchFamily="2" charset="2"/>
              <a:buNone/>
              <a:defRPr/>
            </a:pPr>
            <a:endParaRPr lang="en-US" altLang="en-US" dirty="0">
              <a:solidFill>
                <a:srgbClr val="0432FF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memory contains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bits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Bits are grouped into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bytes </a:t>
            </a:r>
            <a:r>
              <a:rPr lang="en-US" altLang="en-US" dirty="0">
                <a:ea typeface="ＭＳ Ｐゴシック" charset="-128"/>
              </a:rPr>
              <a:t>(8 bits) and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words</a:t>
            </a:r>
            <a:r>
              <a:rPr lang="en-US" altLang="en-US" dirty="0">
                <a:ea typeface="ＭＳ Ｐゴシック" charset="-128"/>
              </a:rPr>
              <a:t> (e.g., 8, 16, 32 bits)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How the bits are accessed determines the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addressability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E.g.,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word-addressable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E.g., 8-bit addressable (or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byte-addressable</a:t>
            </a:r>
            <a:r>
              <a:rPr lang="en-US" altLang="en-US" dirty="0">
                <a:ea typeface="ＭＳ Ｐゴシック" charset="-128"/>
              </a:rPr>
              <a:t>)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total number of addresses is the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address space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In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LC-3</a:t>
            </a:r>
            <a:r>
              <a:rPr lang="en-US" altLang="en-US" dirty="0">
                <a:ea typeface="ＭＳ Ｐゴシック" charset="-128"/>
              </a:rPr>
              <a:t>, the address space is 2</a:t>
            </a:r>
            <a:r>
              <a:rPr lang="en-US" altLang="en-US" baseline="30000" dirty="0">
                <a:ea typeface="ＭＳ Ｐゴシック" charset="-128"/>
              </a:rPr>
              <a:t>16</a:t>
            </a:r>
            <a:endParaRPr lang="en-US" altLang="en-US" dirty="0">
              <a:ea typeface="ＭＳ Ｐゴシック" charset="-128"/>
            </a:endParaRP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16-bit addresses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In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MIPS</a:t>
            </a:r>
            <a:r>
              <a:rPr lang="en-US" altLang="en-US" dirty="0">
                <a:ea typeface="ＭＳ Ｐゴシック" charset="-128"/>
              </a:rPr>
              <a:t>, the address space is 2</a:t>
            </a:r>
            <a:r>
              <a:rPr lang="en-US" altLang="en-US" baseline="30000" dirty="0">
                <a:ea typeface="ＭＳ Ｐゴシック" charset="-128"/>
              </a:rPr>
              <a:t>32</a:t>
            </a:r>
            <a:endParaRPr lang="en-US" altLang="en-US" dirty="0">
              <a:ea typeface="ＭＳ Ｐゴシック" charset="-128"/>
            </a:endParaRP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32-bit addresses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In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x86-64</a:t>
            </a:r>
            <a:r>
              <a:rPr lang="en-US" altLang="en-US" dirty="0">
                <a:ea typeface="ＭＳ Ｐゴシック" charset="-128"/>
              </a:rPr>
              <a:t>, the address space is (up to) 2</a:t>
            </a:r>
            <a:r>
              <a:rPr lang="en-US" altLang="en-US" baseline="30000" dirty="0">
                <a:ea typeface="ＭＳ Ｐゴシック" charset="-128"/>
              </a:rPr>
              <a:t>48</a:t>
            </a:r>
            <a:endParaRPr lang="en-US" altLang="en-US" dirty="0">
              <a:ea typeface="ＭＳ Ｐゴシック" charset="-128"/>
            </a:endParaRP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48-bit addresses</a:t>
            </a:r>
          </a:p>
        </p:txBody>
      </p:sp>
      <p:sp>
        <p:nvSpPr>
          <p:cNvPr id="53251" name="Slide Number Placeholder 3">
            <a:extLst>
              <a:ext uri="{FF2B5EF4-FFF2-40B4-BE49-F238E27FC236}">
                <a16:creationId xmlns:a16="http://schemas.microsoft.com/office/drawing/2014/main" id="{5D0004B0-71E4-AB43-8178-B0B0A1E739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32DC74B-E1AE-6447-BA7D-21D9769A70E5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>
            <a:extLst>
              <a:ext uri="{FF2B5EF4-FFF2-40B4-BE49-F238E27FC236}">
                <a16:creationId xmlns:a16="http://schemas.microsoft.com/office/drawing/2014/main" id="{58C01228-CC69-8446-9E43-5CC72CBCF5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Word-Addressable Memory</a:t>
            </a:r>
          </a:p>
        </p:txBody>
      </p:sp>
      <p:sp>
        <p:nvSpPr>
          <p:cNvPr id="55298" name="Content Placeholder 2">
            <a:extLst>
              <a:ext uri="{FF2B5EF4-FFF2-40B4-BE49-F238E27FC236}">
                <a16:creationId xmlns:a16="http://schemas.microsoft.com/office/drawing/2014/main" id="{5D3C7922-C939-F647-A38A-81CE836C538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Each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data word</a:t>
            </a:r>
            <a:r>
              <a:rPr lang="en-US" altLang="en-US">
                <a:ea typeface="ＭＳ Ｐゴシック" panose="020B0600070205080204" pitchFamily="34" charset="-128"/>
              </a:rPr>
              <a:t> has a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unique address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In MIPS, a unique address for each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32-bit data word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In LC-3, a unique address for each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16-bit data word</a:t>
            </a:r>
            <a:endParaRPr lang="en-US" altLang="en-US">
              <a:solidFill>
                <a:srgbClr val="0432FF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5299" name="Slide Number Placeholder 3">
            <a:extLst>
              <a:ext uri="{FF2B5EF4-FFF2-40B4-BE49-F238E27FC236}">
                <a16:creationId xmlns:a16="http://schemas.microsoft.com/office/drawing/2014/main" id="{0CDFF048-6884-3544-9CE4-9CEBB77D2D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0DA90DA-6569-B54C-BD22-358434AE25BD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1C27F2C-87D5-7B4C-AD08-62EA2D00A9CB}"/>
              </a:ext>
            </a:extLst>
          </p:cNvPr>
          <p:cNvGrpSpPr>
            <a:grpSpLocks/>
          </p:cNvGrpSpPr>
          <p:nvPr/>
        </p:nvGrpSpPr>
        <p:grpSpPr bwMode="auto">
          <a:xfrm>
            <a:off x="1243013" y="2286000"/>
            <a:ext cx="2436812" cy="3992563"/>
            <a:chOff x="1243095" y="1828800"/>
            <a:chExt cx="2436308" cy="3993088"/>
          </a:xfrm>
        </p:grpSpPr>
        <p:sp>
          <p:nvSpPr>
            <p:cNvPr id="55317" name="TextBox 2">
              <a:extLst>
                <a:ext uri="{FF2B5EF4-FFF2-40B4-BE49-F238E27FC236}">
                  <a16:creationId xmlns:a16="http://schemas.microsoft.com/office/drawing/2014/main" id="{172B5FD7-12D5-904A-A7A2-FF248EDED4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8459" y="5360223"/>
              <a:ext cx="155683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00000000</a:t>
              </a:r>
            </a:p>
          </p:txBody>
        </p:sp>
        <p:sp>
          <p:nvSpPr>
            <p:cNvPr id="55318" name="TextBox 10">
              <a:extLst>
                <a:ext uri="{FF2B5EF4-FFF2-40B4-BE49-F238E27FC236}">
                  <a16:creationId xmlns:a16="http://schemas.microsoft.com/office/drawing/2014/main" id="{165DAD9E-6E81-2B45-BF99-4854DDD81F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8459" y="4724400"/>
              <a:ext cx="155683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00000001</a:t>
              </a:r>
            </a:p>
          </p:txBody>
        </p:sp>
        <p:sp>
          <p:nvSpPr>
            <p:cNvPr id="55319" name="TextBox 11">
              <a:extLst>
                <a:ext uri="{FF2B5EF4-FFF2-40B4-BE49-F238E27FC236}">
                  <a16:creationId xmlns:a16="http://schemas.microsoft.com/office/drawing/2014/main" id="{206A70AF-D74B-284F-9156-727707BB3E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8459" y="4114800"/>
              <a:ext cx="155683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00000002</a:t>
              </a:r>
            </a:p>
          </p:txBody>
        </p:sp>
        <p:sp>
          <p:nvSpPr>
            <p:cNvPr id="55320" name="TextBox 12">
              <a:extLst>
                <a:ext uri="{FF2B5EF4-FFF2-40B4-BE49-F238E27FC236}">
                  <a16:creationId xmlns:a16="http://schemas.microsoft.com/office/drawing/2014/main" id="{2C3F77F4-C266-0D40-8CCC-0C493830DF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8459" y="3505200"/>
              <a:ext cx="155683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00000003</a:t>
              </a:r>
            </a:p>
          </p:txBody>
        </p:sp>
        <p:sp>
          <p:nvSpPr>
            <p:cNvPr id="55321" name="TextBox 26">
              <a:extLst>
                <a:ext uri="{FF2B5EF4-FFF2-40B4-BE49-F238E27FC236}">
                  <a16:creationId xmlns:a16="http://schemas.microsoft.com/office/drawing/2014/main" id="{5E098A11-0409-7B44-86C9-49DC0A5E7D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2187803" y="2484292"/>
              <a:ext cx="9813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3200"/>
                <a:t>.  .  .</a:t>
              </a:r>
            </a:p>
          </p:txBody>
        </p:sp>
        <p:sp>
          <p:nvSpPr>
            <p:cNvPr id="55322" name="TextBox 27">
              <a:extLst>
                <a:ext uri="{FF2B5EF4-FFF2-40B4-BE49-F238E27FC236}">
                  <a16:creationId xmlns:a16="http://schemas.microsoft.com/office/drawing/2014/main" id="{13A603CD-FC0B-A449-8697-9AFB3D5B2E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43095" y="1828800"/>
              <a:ext cx="243630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800"/>
                <a:t>Word Address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0134A34-7A1D-794E-900B-D8B4C6D8CDEF}"/>
              </a:ext>
            </a:extLst>
          </p:cNvPr>
          <p:cNvGrpSpPr>
            <a:grpSpLocks/>
          </p:cNvGrpSpPr>
          <p:nvPr/>
        </p:nvGrpSpPr>
        <p:grpSpPr bwMode="auto">
          <a:xfrm>
            <a:off x="3605213" y="2219325"/>
            <a:ext cx="5249862" cy="4105275"/>
            <a:chOff x="3605295" y="2219980"/>
            <a:chExt cx="5249515" cy="4104620"/>
          </a:xfrm>
        </p:grpSpPr>
        <p:grpSp>
          <p:nvGrpSpPr>
            <p:cNvPr id="55302" name="Group 21">
              <a:extLst>
                <a:ext uri="{FF2B5EF4-FFF2-40B4-BE49-F238E27FC236}">
                  <a16:creationId xmlns:a16="http://schemas.microsoft.com/office/drawing/2014/main" id="{F7B8F8D0-4084-4548-B8FB-45E9F9FE790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05295" y="2286000"/>
              <a:ext cx="4295611" cy="4038600"/>
              <a:chOff x="3605295" y="1828800"/>
              <a:chExt cx="4295611" cy="4038600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2B007344-C2DB-8A4A-A508-239FE1B9A4DE}"/>
                  </a:ext>
                </a:extLst>
              </p:cNvPr>
              <p:cNvSpPr/>
              <p:nvPr/>
            </p:nvSpPr>
            <p:spPr bwMode="auto">
              <a:xfrm>
                <a:off x="3613231" y="5257897"/>
                <a:ext cx="3123993" cy="609503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3200" dirty="0">
                    <a:ea typeface="ＭＳ Ｐゴシック" charset="-128"/>
                  </a:rPr>
                  <a:t>8 9 A B C D E F 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CB07E6F0-B26D-584D-BAE6-2C5CD9179001}"/>
                  </a:ext>
                </a:extLst>
              </p:cNvPr>
              <p:cNvSpPr/>
              <p:nvPr/>
            </p:nvSpPr>
            <p:spPr bwMode="auto">
              <a:xfrm>
                <a:off x="3613231" y="4648394"/>
                <a:ext cx="3123993" cy="609503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3200" dirty="0">
                    <a:ea typeface="ＭＳ Ｐゴシック" charset="-128"/>
                  </a:rPr>
                  <a:t>F 2 F 1 F 0 F 7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F617A77-C41A-6446-87B0-1480D49CCA4B}"/>
                  </a:ext>
                </a:extLst>
              </p:cNvPr>
              <p:cNvSpPr/>
              <p:nvPr/>
            </p:nvSpPr>
            <p:spPr bwMode="auto">
              <a:xfrm>
                <a:off x="3613231" y="4046828"/>
                <a:ext cx="3123993" cy="609503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3200" dirty="0">
                    <a:ea typeface="ＭＳ Ｐゴシック" charset="-128"/>
                  </a:rPr>
                  <a:t>1 3 C 8 1 7 5 5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4C723B7-CE12-8D49-8262-51860E612B24}"/>
                  </a:ext>
                </a:extLst>
              </p:cNvPr>
              <p:cNvSpPr/>
              <p:nvPr/>
            </p:nvSpPr>
            <p:spPr bwMode="auto">
              <a:xfrm>
                <a:off x="3613231" y="3437326"/>
                <a:ext cx="3123993" cy="609503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3200" dirty="0">
                    <a:ea typeface="ＭＳ Ｐゴシック" charset="-128"/>
                  </a:rPr>
                  <a:t>D 1 6 1 7 A 1 C </a:t>
                </a:r>
              </a:p>
            </p:txBody>
          </p:sp>
          <p:sp>
            <p:nvSpPr>
              <p:cNvPr id="55308" name="TextBox 13">
                <a:extLst>
                  <a:ext uri="{FF2B5EF4-FFF2-40B4-BE49-F238E27FC236}">
                    <a16:creationId xmlns:a16="http://schemas.microsoft.com/office/drawing/2014/main" id="{65321A49-58CF-CC40-B079-FD0D19AF1B1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29495" y="3505200"/>
                <a:ext cx="1171411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2400"/>
                  <a:t>Word 3</a:t>
                </a:r>
              </a:p>
            </p:txBody>
          </p:sp>
          <p:sp>
            <p:nvSpPr>
              <p:cNvPr id="55309" name="TextBox 14">
                <a:extLst>
                  <a:ext uri="{FF2B5EF4-FFF2-40B4-BE49-F238E27FC236}">
                    <a16:creationId xmlns:a16="http://schemas.microsoft.com/office/drawing/2014/main" id="{8694FBA7-2888-694D-9421-765A3A0FD51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29495" y="4110335"/>
                <a:ext cx="1171411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2400"/>
                  <a:t>Word 2</a:t>
                </a:r>
              </a:p>
            </p:txBody>
          </p:sp>
          <p:sp>
            <p:nvSpPr>
              <p:cNvPr id="55310" name="TextBox 15">
                <a:extLst>
                  <a:ext uri="{FF2B5EF4-FFF2-40B4-BE49-F238E27FC236}">
                    <a16:creationId xmlns:a16="http://schemas.microsoft.com/office/drawing/2014/main" id="{38B35A3C-8BAE-4946-BAEE-270C57A69A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29495" y="4724400"/>
                <a:ext cx="1171411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2400"/>
                  <a:t>Word 1</a:t>
                </a:r>
              </a:p>
            </p:txBody>
          </p:sp>
          <p:sp>
            <p:nvSpPr>
              <p:cNvPr id="55311" name="TextBox 17">
                <a:extLst>
                  <a:ext uri="{FF2B5EF4-FFF2-40B4-BE49-F238E27FC236}">
                    <a16:creationId xmlns:a16="http://schemas.microsoft.com/office/drawing/2014/main" id="{F297FEE5-3FB3-214A-A682-B8B130FB982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29495" y="5329535"/>
                <a:ext cx="1171411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2400"/>
                  <a:t>Word 0</a:t>
                </a:r>
              </a:p>
            </p:txBody>
          </p:sp>
          <p:cxnSp>
            <p:nvCxnSpPr>
              <p:cNvPr id="55312" name="Straight Connector 5">
                <a:extLst>
                  <a:ext uri="{FF2B5EF4-FFF2-40B4-BE49-F238E27FC236}">
                    <a16:creationId xmlns:a16="http://schemas.microsoft.com/office/drawing/2014/main" id="{993BFE8F-CDF6-4B4A-A9A1-236D640A51B4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3605295" y="2251370"/>
                <a:ext cx="1835" cy="118498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5313" name="Straight Connector 23">
                <a:extLst>
                  <a:ext uri="{FF2B5EF4-FFF2-40B4-BE49-F238E27FC236}">
                    <a16:creationId xmlns:a16="http://schemas.microsoft.com/office/drawing/2014/main" id="{4C135A51-A7FD-EA4E-9E51-367CE149307F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6736139" y="2255835"/>
                <a:ext cx="1378" cy="118498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5314" name="TextBox 24">
                <a:extLst>
                  <a:ext uri="{FF2B5EF4-FFF2-40B4-BE49-F238E27FC236}">
                    <a16:creationId xmlns:a16="http://schemas.microsoft.com/office/drawing/2014/main" id="{6F42C959-C98B-734F-854B-D57AE56CF7F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-5400000">
                <a:off x="4626203" y="2493532"/>
                <a:ext cx="981359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3200"/>
                  <a:t>.  .  .</a:t>
                </a:r>
              </a:p>
            </p:txBody>
          </p:sp>
          <p:sp>
            <p:nvSpPr>
              <p:cNvPr id="55315" name="TextBox 25">
                <a:extLst>
                  <a:ext uri="{FF2B5EF4-FFF2-40B4-BE49-F238E27FC236}">
                    <a16:creationId xmlns:a16="http://schemas.microsoft.com/office/drawing/2014/main" id="{B8DD9F5D-6A47-044E-BAEB-317D342B9D7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-5400000">
                <a:off x="6607403" y="2493533"/>
                <a:ext cx="981359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3200"/>
                  <a:t>.  .  .</a:t>
                </a:r>
              </a:p>
            </p:txBody>
          </p:sp>
          <p:sp>
            <p:nvSpPr>
              <p:cNvPr id="55316" name="TextBox 28">
                <a:extLst>
                  <a:ext uri="{FF2B5EF4-FFF2-40B4-BE49-F238E27FC236}">
                    <a16:creationId xmlns:a16="http://schemas.microsoft.com/office/drawing/2014/main" id="{489266B4-69A4-6847-87DE-6A4C1C1DBBF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48295" y="1828800"/>
                <a:ext cx="944489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2800"/>
                  <a:t>Data</a:t>
                </a:r>
              </a:p>
            </p:txBody>
          </p:sp>
        </p:grpSp>
        <p:sp>
          <p:nvSpPr>
            <p:cNvPr id="55303" name="TextBox 33">
              <a:extLst>
                <a:ext uri="{FF2B5EF4-FFF2-40B4-BE49-F238E27FC236}">
                  <a16:creationId xmlns:a16="http://schemas.microsoft.com/office/drawing/2014/main" id="{ACB9C846-143F-0B4A-94B9-2DF1D307B9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8305" y="2219980"/>
              <a:ext cx="26065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800">
                  <a:solidFill>
                    <a:srgbClr val="0432FF"/>
                  </a:solidFill>
                </a:rPr>
                <a:t>MIPS memory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Content Placeholder 2">
            <a:extLst>
              <a:ext uri="{FF2B5EF4-FFF2-40B4-BE49-F238E27FC236}">
                <a16:creationId xmlns:a16="http://schemas.microsoft.com/office/drawing/2014/main" id="{41E5126A-3E12-2C4E-9656-81D0BCF8F0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Each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byte</a:t>
            </a:r>
            <a:r>
              <a:rPr lang="en-US" altLang="en-US">
                <a:ea typeface="ＭＳ Ｐゴシック" panose="020B0600070205080204" pitchFamily="34" charset="-128"/>
              </a:rPr>
              <a:t> has a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unique address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Actually, MIPS is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byte-addressable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LC-3b (updated version of LC-3) is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byte-addressable</a:t>
            </a:r>
            <a:r>
              <a:rPr lang="en-US" altLang="en-US">
                <a:ea typeface="ＭＳ Ｐゴシック" panose="020B0600070205080204" pitchFamily="34" charset="-128"/>
              </a:rPr>
              <a:t>, too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FE47CF8-031B-BA4A-AA1B-A1DFE080C557}"/>
              </a:ext>
            </a:extLst>
          </p:cNvPr>
          <p:cNvGrpSpPr>
            <a:grpSpLocks/>
          </p:cNvGrpSpPr>
          <p:nvPr/>
        </p:nvGrpSpPr>
        <p:grpSpPr bwMode="auto">
          <a:xfrm>
            <a:off x="3581400" y="2209800"/>
            <a:ext cx="5029200" cy="4191000"/>
            <a:chOff x="3581400" y="1981200"/>
            <a:chExt cx="5029200" cy="4191000"/>
          </a:xfrm>
        </p:grpSpPr>
        <p:grpSp>
          <p:nvGrpSpPr>
            <p:cNvPr id="57357" name="Group 4">
              <a:extLst>
                <a:ext uri="{FF2B5EF4-FFF2-40B4-BE49-F238E27FC236}">
                  <a16:creationId xmlns:a16="http://schemas.microsoft.com/office/drawing/2014/main" id="{0A9109D2-EBA1-EB4A-9B4F-C3CF7A5EF0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2133600"/>
              <a:ext cx="4319506" cy="4038600"/>
              <a:chOff x="3581400" y="1828800"/>
              <a:chExt cx="4319506" cy="4038600"/>
            </a:xfrm>
          </p:grpSpPr>
          <p:sp>
            <p:nvSpPr>
              <p:cNvPr id="57359" name="TextBox 13">
                <a:extLst>
                  <a:ext uri="{FF2B5EF4-FFF2-40B4-BE49-F238E27FC236}">
                    <a16:creationId xmlns:a16="http://schemas.microsoft.com/office/drawing/2014/main" id="{8947AAC1-752E-2F48-97CB-C7ABA82F954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29495" y="3505200"/>
                <a:ext cx="1171411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2400"/>
                  <a:t>Word 3</a:t>
                </a:r>
              </a:p>
            </p:txBody>
          </p:sp>
          <p:sp>
            <p:nvSpPr>
              <p:cNvPr id="57360" name="TextBox 14">
                <a:extLst>
                  <a:ext uri="{FF2B5EF4-FFF2-40B4-BE49-F238E27FC236}">
                    <a16:creationId xmlns:a16="http://schemas.microsoft.com/office/drawing/2014/main" id="{8106A631-3127-3046-B800-B0DC2DAC4AC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29495" y="4110335"/>
                <a:ext cx="1171411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2400"/>
                  <a:t>Word 2</a:t>
                </a:r>
              </a:p>
            </p:txBody>
          </p:sp>
          <p:sp>
            <p:nvSpPr>
              <p:cNvPr id="57361" name="TextBox 15">
                <a:extLst>
                  <a:ext uri="{FF2B5EF4-FFF2-40B4-BE49-F238E27FC236}">
                    <a16:creationId xmlns:a16="http://schemas.microsoft.com/office/drawing/2014/main" id="{3A4008EA-6A15-BE49-A9B0-DABCED877DD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29495" y="4724400"/>
                <a:ext cx="1171411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2400"/>
                  <a:t>Word 1</a:t>
                </a:r>
              </a:p>
            </p:txBody>
          </p:sp>
          <p:sp>
            <p:nvSpPr>
              <p:cNvPr id="57362" name="TextBox 17">
                <a:extLst>
                  <a:ext uri="{FF2B5EF4-FFF2-40B4-BE49-F238E27FC236}">
                    <a16:creationId xmlns:a16="http://schemas.microsoft.com/office/drawing/2014/main" id="{43D1CFC7-38EF-9E49-85D2-BD79DAD9B53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29495" y="5329535"/>
                <a:ext cx="1171411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2400"/>
                  <a:t>Word 0</a:t>
                </a:r>
              </a:p>
            </p:txBody>
          </p:sp>
          <p:cxnSp>
            <p:nvCxnSpPr>
              <p:cNvPr id="57363" name="Straight Connector 5">
                <a:extLst>
                  <a:ext uri="{FF2B5EF4-FFF2-40B4-BE49-F238E27FC236}">
                    <a16:creationId xmlns:a16="http://schemas.microsoft.com/office/drawing/2014/main" id="{A54E7A9D-5DC1-EF4D-974D-A51A03088874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3581400" y="2251370"/>
                <a:ext cx="1835" cy="118498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7364" name="Straight Connector 23">
                <a:extLst>
                  <a:ext uri="{FF2B5EF4-FFF2-40B4-BE49-F238E27FC236}">
                    <a16:creationId xmlns:a16="http://schemas.microsoft.com/office/drawing/2014/main" id="{E2DD47CF-AEDC-A04D-9680-920D12B853ED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6712083" y="2251370"/>
                <a:ext cx="1378" cy="118498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7365" name="TextBox 24">
                <a:extLst>
                  <a:ext uri="{FF2B5EF4-FFF2-40B4-BE49-F238E27FC236}">
                    <a16:creationId xmlns:a16="http://schemas.microsoft.com/office/drawing/2014/main" id="{657B670B-5481-2F40-966A-58A7B5955D1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-5400000">
                <a:off x="4626203" y="2493532"/>
                <a:ext cx="981359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3200"/>
                  <a:t>.  .  .</a:t>
                </a:r>
              </a:p>
            </p:txBody>
          </p:sp>
          <p:sp>
            <p:nvSpPr>
              <p:cNvPr id="57366" name="TextBox 25">
                <a:extLst>
                  <a:ext uri="{FF2B5EF4-FFF2-40B4-BE49-F238E27FC236}">
                    <a16:creationId xmlns:a16="http://schemas.microsoft.com/office/drawing/2014/main" id="{51B710FA-3763-2449-91C5-EF8D4CA148C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-5400000">
                <a:off x="6607403" y="2493533"/>
                <a:ext cx="981359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3200"/>
                  <a:t>.  .  .</a:t>
                </a:r>
              </a:p>
            </p:txBody>
          </p:sp>
          <p:sp>
            <p:nvSpPr>
              <p:cNvPr id="57367" name="TextBox 28">
                <a:extLst>
                  <a:ext uri="{FF2B5EF4-FFF2-40B4-BE49-F238E27FC236}">
                    <a16:creationId xmlns:a16="http://schemas.microsoft.com/office/drawing/2014/main" id="{1F1E5E8E-7A4C-7A42-B431-40A4AD44868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748295" y="1828800"/>
                <a:ext cx="944489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2800"/>
                  <a:t>Data</a:t>
                </a:r>
              </a:p>
            </p:txBody>
          </p:sp>
          <p:grpSp>
            <p:nvGrpSpPr>
              <p:cNvPr id="57368" name="Group 3">
                <a:extLst>
                  <a:ext uri="{FF2B5EF4-FFF2-40B4-BE49-F238E27FC236}">
                    <a16:creationId xmlns:a16="http://schemas.microsoft.com/office/drawing/2014/main" id="{8B9055FA-02D0-F64D-ADD9-3636AB8627D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1400" y="5257800"/>
                <a:ext cx="3136566" cy="609600"/>
                <a:chOff x="3613317" y="5257800"/>
                <a:chExt cx="3136566" cy="609600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4D5DF850-9DDE-F54E-91C3-731CFB0B3870}"/>
                    </a:ext>
                  </a:extLst>
                </p:cNvPr>
                <p:cNvSpPr/>
                <p:nvPr/>
              </p:nvSpPr>
              <p:spPr bwMode="auto">
                <a:xfrm>
                  <a:off x="361331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8 9</a:t>
                  </a: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1BCB674F-344A-BA4C-99D1-7F1F0E446FBF}"/>
                    </a:ext>
                  </a:extLst>
                </p:cNvPr>
                <p:cNvSpPr/>
                <p:nvPr/>
              </p:nvSpPr>
              <p:spPr bwMode="auto">
                <a:xfrm>
                  <a:off x="440071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A B</a:t>
                  </a:r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45D28CF8-1050-714D-BC6E-20778CCE0825}"/>
                    </a:ext>
                  </a:extLst>
                </p:cNvPr>
                <p:cNvSpPr/>
                <p:nvPr/>
              </p:nvSpPr>
              <p:spPr bwMode="auto">
                <a:xfrm>
                  <a:off x="518176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C D</a:t>
                  </a:r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98480FF-C833-4B47-9D4F-560D2347A771}"/>
                    </a:ext>
                  </a:extLst>
                </p:cNvPr>
                <p:cNvSpPr/>
                <p:nvPr/>
              </p:nvSpPr>
              <p:spPr bwMode="auto">
                <a:xfrm>
                  <a:off x="596916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E F</a:t>
                  </a:r>
                </a:p>
              </p:txBody>
            </p:sp>
          </p:grpSp>
          <p:grpSp>
            <p:nvGrpSpPr>
              <p:cNvPr id="57369" name="Group 37">
                <a:extLst>
                  <a:ext uri="{FF2B5EF4-FFF2-40B4-BE49-F238E27FC236}">
                    <a16:creationId xmlns:a16="http://schemas.microsoft.com/office/drawing/2014/main" id="{06539766-3121-5149-9211-EB6AADC607A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1400" y="4648200"/>
                <a:ext cx="3136566" cy="609600"/>
                <a:chOff x="3613317" y="5257800"/>
                <a:chExt cx="3136566" cy="609600"/>
              </a:xfrm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72A8293A-C093-4346-AB66-0A72805B9903}"/>
                    </a:ext>
                  </a:extLst>
                </p:cNvPr>
                <p:cNvSpPr/>
                <p:nvPr/>
              </p:nvSpPr>
              <p:spPr bwMode="auto">
                <a:xfrm>
                  <a:off x="361331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F 2</a:t>
                  </a: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D4DA1EDF-67C2-E74A-B871-7208B87D739E}"/>
                    </a:ext>
                  </a:extLst>
                </p:cNvPr>
                <p:cNvSpPr/>
                <p:nvPr/>
              </p:nvSpPr>
              <p:spPr bwMode="auto">
                <a:xfrm>
                  <a:off x="440071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F 1</a:t>
                  </a: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ACE884CD-2DF1-6146-88B5-45A351C12FF3}"/>
                    </a:ext>
                  </a:extLst>
                </p:cNvPr>
                <p:cNvSpPr/>
                <p:nvPr/>
              </p:nvSpPr>
              <p:spPr bwMode="auto">
                <a:xfrm>
                  <a:off x="518176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F 0</a:t>
                  </a: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3C9EE05-2288-DF49-A3C9-4BE42A39DA27}"/>
                    </a:ext>
                  </a:extLst>
                </p:cNvPr>
                <p:cNvSpPr/>
                <p:nvPr/>
              </p:nvSpPr>
              <p:spPr bwMode="auto">
                <a:xfrm>
                  <a:off x="596916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F 7</a:t>
                  </a:r>
                </a:p>
              </p:txBody>
            </p:sp>
          </p:grpSp>
          <p:grpSp>
            <p:nvGrpSpPr>
              <p:cNvPr id="57370" name="Group 42">
                <a:extLst>
                  <a:ext uri="{FF2B5EF4-FFF2-40B4-BE49-F238E27FC236}">
                    <a16:creationId xmlns:a16="http://schemas.microsoft.com/office/drawing/2014/main" id="{47EE0AA6-4954-854B-93DD-875007A3EDC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1400" y="4038600"/>
                <a:ext cx="3136566" cy="609600"/>
                <a:chOff x="3613317" y="5257800"/>
                <a:chExt cx="3136566" cy="609600"/>
              </a:xfrm>
            </p:grpSpPr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B24D524B-2050-384C-9014-62CF9D6EFCDE}"/>
                    </a:ext>
                  </a:extLst>
                </p:cNvPr>
                <p:cNvSpPr/>
                <p:nvPr/>
              </p:nvSpPr>
              <p:spPr bwMode="auto">
                <a:xfrm>
                  <a:off x="361331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1 3</a:t>
                  </a: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43311EA2-2AD6-7647-B4D6-711EE0503455}"/>
                    </a:ext>
                  </a:extLst>
                </p:cNvPr>
                <p:cNvSpPr/>
                <p:nvPr/>
              </p:nvSpPr>
              <p:spPr bwMode="auto">
                <a:xfrm>
                  <a:off x="440071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C 8</a:t>
                  </a: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294584D4-533B-694D-87F9-DD87C71E1E8C}"/>
                    </a:ext>
                  </a:extLst>
                </p:cNvPr>
                <p:cNvSpPr/>
                <p:nvPr/>
              </p:nvSpPr>
              <p:spPr bwMode="auto">
                <a:xfrm>
                  <a:off x="518176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1 7</a:t>
                  </a: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78925A6B-8186-8343-85AC-624D7695CEF7}"/>
                    </a:ext>
                  </a:extLst>
                </p:cNvPr>
                <p:cNvSpPr/>
                <p:nvPr/>
              </p:nvSpPr>
              <p:spPr bwMode="auto">
                <a:xfrm>
                  <a:off x="596916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5 5</a:t>
                  </a:r>
                </a:p>
              </p:txBody>
            </p:sp>
          </p:grpSp>
          <p:grpSp>
            <p:nvGrpSpPr>
              <p:cNvPr id="57371" name="Group 47">
                <a:extLst>
                  <a:ext uri="{FF2B5EF4-FFF2-40B4-BE49-F238E27FC236}">
                    <a16:creationId xmlns:a16="http://schemas.microsoft.com/office/drawing/2014/main" id="{BE7C8FDD-A67B-1640-8219-843DC0FE2F0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81400" y="3429000"/>
                <a:ext cx="3136566" cy="609600"/>
                <a:chOff x="3613317" y="5257800"/>
                <a:chExt cx="3136566" cy="609600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12209AE9-2D60-F34A-8616-050D5123C69B}"/>
                    </a:ext>
                  </a:extLst>
                </p:cNvPr>
                <p:cNvSpPr/>
                <p:nvPr/>
              </p:nvSpPr>
              <p:spPr bwMode="auto">
                <a:xfrm>
                  <a:off x="361331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D 1</a:t>
                  </a: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73C11844-9349-7A40-A783-08039AE98892}"/>
                    </a:ext>
                  </a:extLst>
                </p:cNvPr>
                <p:cNvSpPr/>
                <p:nvPr/>
              </p:nvSpPr>
              <p:spPr bwMode="auto">
                <a:xfrm>
                  <a:off x="440071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6 1</a:t>
                  </a: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D49713C1-E0AD-DD4E-83AF-5302B04E1B3E}"/>
                    </a:ext>
                  </a:extLst>
                </p:cNvPr>
                <p:cNvSpPr/>
                <p:nvPr/>
              </p:nvSpPr>
              <p:spPr bwMode="auto">
                <a:xfrm>
                  <a:off x="518176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7 A</a:t>
                  </a: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D22666C2-9FE1-6040-B42A-A18E24EE0859}"/>
                    </a:ext>
                  </a:extLst>
                </p:cNvPr>
                <p:cNvSpPr/>
                <p:nvPr/>
              </p:nvSpPr>
              <p:spPr bwMode="auto">
                <a:xfrm>
                  <a:off x="5969167" y="5257800"/>
                  <a:ext cx="781050" cy="6096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sz="2400" dirty="0">
                      <a:ea typeface="ＭＳ Ｐゴシック" charset="-128"/>
                    </a:rPr>
                    <a:t>1 C</a:t>
                  </a:r>
                </a:p>
              </p:txBody>
            </p:sp>
          </p:grpSp>
        </p:grpSp>
        <p:sp>
          <p:nvSpPr>
            <p:cNvPr id="57358" name="TextBox 53">
              <a:extLst>
                <a:ext uri="{FF2B5EF4-FFF2-40B4-BE49-F238E27FC236}">
                  <a16:creationId xmlns:a16="http://schemas.microsoft.com/office/drawing/2014/main" id="{65E6073C-4C61-C64E-A655-7C2EAD6AA5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66074" y="1981200"/>
              <a:ext cx="254452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800">
                  <a:solidFill>
                    <a:srgbClr val="0432FF"/>
                  </a:solidFill>
                </a:rPr>
                <a:t>MIPS memory</a:t>
              </a:r>
            </a:p>
          </p:txBody>
        </p:sp>
      </p:grpSp>
      <p:sp>
        <p:nvSpPr>
          <p:cNvPr id="57347" name="Title 1">
            <a:extLst>
              <a:ext uri="{FF2B5EF4-FFF2-40B4-BE49-F238E27FC236}">
                <a16:creationId xmlns:a16="http://schemas.microsoft.com/office/drawing/2014/main" id="{2D97F14F-490B-5F47-B619-252C89266A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Byte-Addressable Memory</a:t>
            </a:r>
          </a:p>
        </p:txBody>
      </p:sp>
      <p:sp>
        <p:nvSpPr>
          <p:cNvPr id="57348" name="Slide Number Placeholder 3">
            <a:extLst>
              <a:ext uri="{FF2B5EF4-FFF2-40B4-BE49-F238E27FC236}">
                <a16:creationId xmlns:a16="http://schemas.microsoft.com/office/drawing/2014/main" id="{1281C8BC-FFFA-FF40-A945-9FD5E1644A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F0A2992-09A2-D845-8A1A-424CA1433BC0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E857190-EF2B-854E-8C3D-51F66E6611C4}"/>
              </a:ext>
            </a:extLst>
          </p:cNvPr>
          <p:cNvGrpSpPr>
            <a:grpSpLocks/>
          </p:cNvGrpSpPr>
          <p:nvPr/>
        </p:nvGrpSpPr>
        <p:grpSpPr bwMode="auto">
          <a:xfrm>
            <a:off x="1219200" y="2362200"/>
            <a:ext cx="2438400" cy="3992563"/>
            <a:chOff x="1219287" y="1828800"/>
            <a:chExt cx="2437305" cy="3993088"/>
          </a:xfrm>
        </p:grpSpPr>
        <p:sp>
          <p:nvSpPr>
            <p:cNvPr id="57351" name="TextBox 2">
              <a:extLst>
                <a:ext uri="{FF2B5EF4-FFF2-40B4-BE49-F238E27FC236}">
                  <a16:creationId xmlns:a16="http://schemas.microsoft.com/office/drawing/2014/main" id="{78205B99-3722-184B-B1CD-BFE7F5A58D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8459" y="5360223"/>
              <a:ext cx="155683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00000000</a:t>
              </a:r>
            </a:p>
          </p:txBody>
        </p:sp>
        <p:sp>
          <p:nvSpPr>
            <p:cNvPr id="57352" name="TextBox 10">
              <a:extLst>
                <a:ext uri="{FF2B5EF4-FFF2-40B4-BE49-F238E27FC236}">
                  <a16:creationId xmlns:a16="http://schemas.microsoft.com/office/drawing/2014/main" id="{B072E65F-D7D4-2B47-818F-87B4BBCE9D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8459" y="4724400"/>
              <a:ext cx="155683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00000004</a:t>
              </a:r>
            </a:p>
          </p:txBody>
        </p:sp>
        <p:sp>
          <p:nvSpPr>
            <p:cNvPr id="57353" name="TextBox 11">
              <a:extLst>
                <a:ext uri="{FF2B5EF4-FFF2-40B4-BE49-F238E27FC236}">
                  <a16:creationId xmlns:a16="http://schemas.microsoft.com/office/drawing/2014/main" id="{77972FA5-D011-2A47-B849-F309F2B6E5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8459" y="4114800"/>
              <a:ext cx="1556836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00000008</a:t>
              </a:r>
            </a:p>
          </p:txBody>
        </p:sp>
        <p:sp>
          <p:nvSpPr>
            <p:cNvPr id="57354" name="TextBox 12">
              <a:extLst>
                <a:ext uri="{FF2B5EF4-FFF2-40B4-BE49-F238E27FC236}">
                  <a16:creationId xmlns:a16="http://schemas.microsoft.com/office/drawing/2014/main" id="{08377E22-CFA8-C749-9DD3-643DB356E3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8459" y="3505200"/>
              <a:ext cx="1608133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0000000C</a:t>
              </a:r>
            </a:p>
          </p:txBody>
        </p:sp>
        <p:sp>
          <p:nvSpPr>
            <p:cNvPr id="57355" name="TextBox 26">
              <a:extLst>
                <a:ext uri="{FF2B5EF4-FFF2-40B4-BE49-F238E27FC236}">
                  <a16:creationId xmlns:a16="http://schemas.microsoft.com/office/drawing/2014/main" id="{053D73D5-C6D8-F347-AD7C-52D5AED7D1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2187803" y="2484292"/>
              <a:ext cx="9813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3200"/>
                <a:t>.  .  .</a:t>
              </a:r>
            </a:p>
          </p:txBody>
        </p:sp>
        <p:sp>
          <p:nvSpPr>
            <p:cNvPr id="57356" name="TextBox 27">
              <a:extLst>
                <a:ext uri="{FF2B5EF4-FFF2-40B4-BE49-F238E27FC236}">
                  <a16:creationId xmlns:a16="http://schemas.microsoft.com/office/drawing/2014/main" id="{1865259D-67FA-5F4C-9F37-037D903B90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9287" y="1828800"/>
              <a:ext cx="2400543" cy="954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2800"/>
                <a:t>Byte Address </a:t>
              </a:r>
            </a:p>
            <a:p>
              <a:pPr algn="ctr"/>
              <a:r>
                <a:rPr lang="en-US" altLang="en-US" sz="2800"/>
                <a:t>of the Word</a:t>
              </a:r>
            </a:p>
          </p:txBody>
        </p:sp>
      </p:grp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014F9CDE-CF0D-A741-8CF5-F3AB9FDB5459}"/>
              </a:ext>
            </a:extLst>
          </p:cNvPr>
          <p:cNvSpPr/>
          <p:nvPr/>
        </p:nvSpPr>
        <p:spPr>
          <a:xfrm>
            <a:off x="3581400" y="5781675"/>
            <a:ext cx="3124200" cy="61912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rgbClr val="0432FF"/>
                </a:solidFill>
              </a:rPr>
              <a:t>How are these four bytes addressed?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id="{11B2D4E4-9C3D-964F-AF42-A2CB79A424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Big Endian vs Little Endian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1A06F316-66BD-1043-BA73-7C0974866B6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Jonathan Swift’s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Gulliver’s Travels</a:t>
            </a: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Little Endians</a:t>
            </a:r>
            <a:r>
              <a:rPr lang="en-US" altLang="en-US">
                <a:ea typeface="ＭＳ Ｐゴシック" panose="020B0600070205080204" pitchFamily="34" charset="-128"/>
              </a:rPr>
              <a:t> broke their eggs on the little end of the egg</a:t>
            </a: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Big Endians</a:t>
            </a:r>
            <a:r>
              <a:rPr lang="en-US" altLang="en-US">
                <a:ea typeface="ＭＳ Ｐゴシック" panose="020B0600070205080204" pitchFamily="34" charset="-128"/>
              </a:rPr>
              <a:t> broke their eggs on the big end of the egg</a:t>
            </a:r>
          </a:p>
        </p:txBody>
      </p:sp>
      <p:sp>
        <p:nvSpPr>
          <p:cNvPr id="59395" name="Slide Number Placeholder 3">
            <a:extLst>
              <a:ext uri="{FF2B5EF4-FFF2-40B4-BE49-F238E27FC236}">
                <a16:creationId xmlns:a16="http://schemas.microsoft.com/office/drawing/2014/main" id="{3F078A6D-4615-F041-9E9C-1109CC53E9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E6E6BBF-315A-2E4E-9F0F-057774BD17F1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60D20E70-A70A-794B-9E86-C317C43451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971800"/>
            <a:ext cx="6881813" cy="344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9397" name="Picture 6">
            <a:extLst>
              <a:ext uri="{FF2B5EF4-FFF2-40B4-BE49-F238E27FC236}">
                <a16:creationId xmlns:a16="http://schemas.microsoft.com/office/drawing/2014/main" id="{D5625308-22D1-D848-AA57-CE3E919E75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3" y="2314575"/>
            <a:ext cx="2590800" cy="172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>
            <a:extLst>
              <a:ext uri="{FF2B5EF4-FFF2-40B4-BE49-F238E27FC236}">
                <a16:creationId xmlns:a16="http://schemas.microsoft.com/office/drawing/2014/main" id="{CAE795B3-9A08-394D-A9DA-3165D08388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Big Endian vs Little Endian</a:t>
            </a:r>
          </a:p>
        </p:txBody>
      </p:sp>
      <p:sp>
        <p:nvSpPr>
          <p:cNvPr id="61442" name="Slide Number Placeholder 3">
            <a:extLst>
              <a:ext uri="{FF2B5EF4-FFF2-40B4-BE49-F238E27FC236}">
                <a16:creationId xmlns:a16="http://schemas.microsoft.com/office/drawing/2014/main" id="{F2B299D9-CCB1-D848-A9EA-8DF2BC75FA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6F75A69-0609-734C-BFB1-8E46889903C9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61443" name="Group 22">
            <a:extLst>
              <a:ext uri="{FF2B5EF4-FFF2-40B4-BE49-F238E27FC236}">
                <a16:creationId xmlns:a16="http://schemas.microsoft.com/office/drawing/2014/main" id="{923B84AB-E302-FA43-84AA-AF2237B1AE44}"/>
              </a:ext>
            </a:extLst>
          </p:cNvPr>
          <p:cNvGrpSpPr>
            <a:grpSpLocks/>
          </p:cNvGrpSpPr>
          <p:nvPr/>
        </p:nvGrpSpPr>
        <p:grpSpPr bwMode="auto">
          <a:xfrm>
            <a:off x="3810000" y="1587500"/>
            <a:ext cx="1552575" cy="4386263"/>
            <a:chOff x="2069766" y="1434413"/>
            <a:chExt cx="1553058" cy="4387475"/>
          </a:xfrm>
        </p:grpSpPr>
        <p:sp>
          <p:nvSpPr>
            <p:cNvPr id="61500" name="TextBox 2">
              <a:extLst>
                <a:ext uri="{FF2B5EF4-FFF2-40B4-BE49-F238E27FC236}">
                  <a16:creationId xmlns:a16="http://schemas.microsoft.com/office/drawing/2014/main" id="{B69F7957-16AD-734D-A907-8E833E3A13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2175" y="5360223"/>
              <a:ext cx="35618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0</a:t>
              </a:r>
            </a:p>
          </p:txBody>
        </p:sp>
        <p:sp>
          <p:nvSpPr>
            <p:cNvPr id="61501" name="TextBox 10">
              <a:extLst>
                <a:ext uri="{FF2B5EF4-FFF2-40B4-BE49-F238E27FC236}">
                  <a16:creationId xmlns:a16="http://schemas.microsoft.com/office/drawing/2014/main" id="{CDA09619-D6C1-4646-84C2-A02A19AABC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2175" y="4724400"/>
              <a:ext cx="35618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4</a:t>
              </a:r>
            </a:p>
          </p:txBody>
        </p:sp>
        <p:sp>
          <p:nvSpPr>
            <p:cNvPr id="61502" name="TextBox 11">
              <a:extLst>
                <a:ext uri="{FF2B5EF4-FFF2-40B4-BE49-F238E27FC236}">
                  <a16:creationId xmlns:a16="http://schemas.microsoft.com/office/drawing/2014/main" id="{9F9B3BD8-F363-BC4D-80A2-52C9E20758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2175" y="4114800"/>
              <a:ext cx="35618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8</a:t>
              </a:r>
            </a:p>
          </p:txBody>
        </p:sp>
        <p:sp>
          <p:nvSpPr>
            <p:cNvPr id="61503" name="TextBox 12">
              <a:extLst>
                <a:ext uri="{FF2B5EF4-FFF2-40B4-BE49-F238E27FC236}">
                  <a16:creationId xmlns:a16="http://schemas.microsoft.com/office/drawing/2014/main" id="{4718D882-2BB1-8140-BC60-A6E49F8B5B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2175" y="3505200"/>
              <a:ext cx="40748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C</a:t>
              </a:r>
            </a:p>
          </p:txBody>
        </p:sp>
        <p:sp>
          <p:nvSpPr>
            <p:cNvPr id="61504" name="TextBox 26">
              <a:extLst>
                <a:ext uri="{FF2B5EF4-FFF2-40B4-BE49-F238E27FC236}">
                  <a16:creationId xmlns:a16="http://schemas.microsoft.com/office/drawing/2014/main" id="{EA647E7B-B809-D54B-8A31-8F32017544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2176274" y="2484292"/>
              <a:ext cx="9813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3200"/>
                <a:t>.  .  .</a:t>
              </a:r>
            </a:p>
          </p:txBody>
        </p:sp>
        <p:sp>
          <p:nvSpPr>
            <p:cNvPr id="61505" name="TextBox 27">
              <a:extLst>
                <a:ext uri="{FF2B5EF4-FFF2-40B4-BE49-F238E27FC236}">
                  <a16:creationId xmlns:a16="http://schemas.microsoft.com/office/drawing/2014/main" id="{682A40A6-79F8-B042-9934-9251C54A7A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9766" y="1434413"/>
              <a:ext cx="1553058" cy="138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2800"/>
                <a:t>Address</a:t>
              </a:r>
            </a:p>
            <a:p>
              <a:pPr algn="ctr"/>
              <a:r>
                <a:rPr lang="en-US" altLang="en-US" sz="2800"/>
                <a:t>of the Word</a:t>
              </a:r>
            </a:p>
          </p:txBody>
        </p:sp>
      </p:grpSp>
      <p:grpSp>
        <p:nvGrpSpPr>
          <p:cNvPr id="61444" name="Group 4">
            <a:extLst>
              <a:ext uri="{FF2B5EF4-FFF2-40B4-BE49-F238E27FC236}">
                <a16:creationId xmlns:a16="http://schemas.microsoft.com/office/drawing/2014/main" id="{704A0C5F-8655-5849-A724-F3D7533C941D}"/>
              </a:ext>
            </a:extLst>
          </p:cNvPr>
          <p:cNvGrpSpPr>
            <a:grpSpLocks/>
          </p:cNvGrpSpPr>
          <p:nvPr/>
        </p:nvGrpSpPr>
        <p:grpSpPr bwMode="auto">
          <a:xfrm>
            <a:off x="5630863" y="685800"/>
            <a:ext cx="3136900" cy="4419600"/>
            <a:chOff x="3581400" y="1447800"/>
            <a:chExt cx="3136566" cy="4419600"/>
          </a:xfrm>
        </p:grpSpPr>
        <p:cxnSp>
          <p:nvCxnSpPr>
            <p:cNvPr id="61476" name="Straight Connector 5">
              <a:extLst>
                <a:ext uri="{FF2B5EF4-FFF2-40B4-BE49-F238E27FC236}">
                  <a16:creationId xmlns:a16="http://schemas.microsoft.com/office/drawing/2014/main" id="{8BAD8455-B57B-D642-8855-5242887DFF3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581400" y="2251370"/>
              <a:ext cx="1835" cy="11849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1477" name="Straight Connector 23">
              <a:extLst>
                <a:ext uri="{FF2B5EF4-FFF2-40B4-BE49-F238E27FC236}">
                  <a16:creationId xmlns:a16="http://schemas.microsoft.com/office/drawing/2014/main" id="{62FCEC09-4C64-B941-BF8F-87F20776647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712083" y="2251370"/>
              <a:ext cx="1378" cy="11849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1478" name="TextBox 24">
              <a:extLst>
                <a:ext uri="{FF2B5EF4-FFF2-40B4-BE49-F238E27FC236}">
                  <a16:creationId xmlns:a16="http://schemas.microsoft.com/office/drawing/2014/main" id="{589F2E14-143C-8F4F-953D-03A350300C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4626203" y="2493532"/>
              <a:ext cx="9813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3200"/>
                <a:t>.  .  .</a:t>
              </a:r>
            </a:p>
          </p:txBody>
        </p:sp>
        <p:sp>
          <p:nvSpPr>
            <p:cNvPr id="61479" name="TextBox 28">
              <a:extLst>
                <a:ext uri="{FF2B5EF4-FFF2-40B4-BE49-F238E27FC236}">
                  <a16:creationId xmlns:a16="http://schemas.microsoft.com/office/drawing/2014/main" id="{1A96EA9C-F6A3-C54D-8471-5C868FDF6B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1966" y="1447800"/>
              <a:ext cx="1575375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2800"/>
                <a:t>Byte Address</a:t>
              </a:r>
            </a:p>
          </p:txBody>
        </p:sp>
        <p:grpSp>
          <p:nvGrpSpPr>
            <p:cNvPr id="61480" name="Group 3">
              <a:extLst>
                <a:ext uri="{FF2B5EF4-FFF2-40B4-BE49-F238E27FC236}">
                  <a16:creationId xmlns:a16="http://schemas.microsoft.com/office/drawing/2014/main" id="{29FE75A0-F662-8F4F-B1B1-EC5E5270F9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5257800"/>
              <a:ext cx="3136566" cy="609600"/>
              <a:chOff x="3613317" y="5257800"/>
              <a:chExt cx="3136566" cy="609600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76920F1A-31A5-F84F-B984-048F49A4C016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3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667DD6D-DFA4-8A4F-A848-AFB2B0438285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7F69384E-3B41-E74C-B028-66119C250F74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1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252EEB3-2E42-3D4C-B377-3A0CE2685A69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0</a:t>
                </a:r>
              </a:p>
            </p:txBody>
          </p:sp>
        </p:grpSp>
        <p:grpSp>
          <p:nvGrpSpPr>
            <p:cNvPr id="61481" name="Group 37">
              <a:extLst>
                <a:ext uri="{FF2B5EF4-FFF2-40B4-BE49-F238E27FC236}">
                  <a16:creationId xmlns:a16="http://schemas.microsoft.com/office/drawing/2014/main" id="{7BADD069-0DDB-184B-ABF2-B023B3A341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4648200"/>
              <a:ext cx="3136566" cy="609600"/>
              <a:chOff x="3613317" y="5257800"/>
              <a:chExt cx="3136566" cy="609600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9C71EC27-18B7-9443-B2E8-40E9D2D054BF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7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25A6DD0E-E808-9F42-BBC5-A5F84DC853FD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6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8C4AD948-54AA-BE48-9022-015A7932733E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5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CB239FC8-3D67-6542-B48B-6E4489EF7C5C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4</a:t>
                </a:r>
              </a:p>
            </p:txBody>
          </p:sp>
        </p:grpSp>
        <p:grpSp>
          <p:nvGrpSpPr>
            <p:cNvPr id="61482" name="Group 42">
              <a:extLst>
                <a:ext uri="{FF2B5EF4-FFF2-40B4-BE49-F238E27FC236}">
                  <a16:creationId xmlns:a16="http://schemas.microsoft.com/office/drawing/2014/main" id="{9B53A021-B436-4446-9243-C8F15022FB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4038600"/>
              <a:ext cx="3136566" cy="609600"/>
              <a:chOff x="3613317" y="5257800"/>
              <a:chExt cx="3136566" cy="609600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BFFD8268-E6E0-DB4D-BC9B-93331193527B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B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33FFC125-9B96-1443-A755-278F0A04DE7A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A</a:t>
                </a: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4865AC67-F4EA-5B4F-9D7B-FAB24FB0CDA8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9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E0E8A754-84DF-9D4D-A517-85DC2E9A613B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8</a:t>
                </a:r>
              </a:p>
            </p:txBody>
          </p:sp>
        </p:grpSp>
        <p:grpSp>
          <p:nvGrpSpPr>
            <p:cNvPr id="61483" name="Group 47">
              <a:extLst>
                <a:ext uri="{FF2B5EF4-FFF2-40B4-BE49-F238E27FC236}">
                  <a16:creationId xmlns:a16="http://schemas.microsoft.com/office/drawing/2014/main" id="{5079DE4F-14EE-6E46-B2B5-381BF636CD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3429000"/>
              <a:ext cx="3136566" cy="609600"/>
              <a:chOff x="3613317" y="5257800"/>
              <a:chExt cx="3136566" cy="609600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DCD79528-6E31-0A43-A802-C6B89280CD59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F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BED4343D-349C-BA4B-9618-E0CF979049FB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E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C296FD0D-7569-994F-ACCB-E6A75C6CC159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D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BB47B21A-E04E-9642-91EF-CC19DB7C4D5D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C</a:t>
                </a:r>
              </a:p>
            </p:txBody>
          </p:sp>
        </p:grpSp>
      </p:grpSp>
      <p:grpSp>
        <p:nvGrpSpPr>
          <p:cNvPr id="61445" name="Group 52">
            <a:extLst>
              <a:ext uri="{FF2B5EF4-FFF2-40B4-BE49-F238E27FC236}">
                <a16:creationId xmlns:a16="http://schemas.microsoft.com/office/drawing/2014/main" id="{EA9446CD-9596-9948-B930-6CB32AED1CD6}"/>
              </a:ext>
            </a:extLst>
          </p:cNvPr>
          <p:cNvGrpSpPr>
            <a:grpSpLocks/>
          </p:cNvGrpSpPr>
          <p:nvPr/>
        </p:nvGrpSpPr>
        <p:grpSpPr bwMode="auto">
          <a:xfrm>
            <a:off x="673100" y="1600200"/>
            <a:ext cx="3136900" cy="4419600"/>
            <a:chOff x="3581400" y="1447800"/>
            <a:chExt cx="3136566" cy="4419600"/>
          </a:xfrm>
        </p:grpSpPr>
        <p:cxnSp>
          <p:nvCxnSpPr>
            <p:cNvPr id="61452" name="Straight Connector 53">
              <a:extLst>
                <a:ext uri="{FF2B5EF4-FFF2-40B4-BE49-F238E27FC236}">
                  <a16:creationId xmlns:a16="http://schemas.microsoft.com/office/drawing/2014/main" id="{67B219F2-4460-5B4C-AC84-15099728839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581400" y="2251370"/>
              <a:ext cx="1835" cy="11849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1453" name="Straight Connector 54">
              <a:extLst>
                <a:ext uri="{FF2B5EF4-FFF2-40B4-BE49-F238E27FC236}">
                  <a16:creationId xmlns:a16="http://schemas.microsoft.com/office/drawing/2014/main" id="{D167AC65-963B-CC47-9EB1-B6279750C96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712083" y="2251370"/>
              <a:ext cx="1378" cy="11849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1454" name="TextBox 55">
              <a:extLst>
                <a:ext uri="{FF2B5EF4-FFF2-40B4-BE49-F238E27FC236}">
                  <a16:creationId xmlns:a16="http://schemas.microsoft.com/office/drawing/2014/main" id="{E1222EEC-F90B-7A46-A217-582B5FB029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4626203" y="2493532"/>
              <a:ext cx="9813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3200"/>
                <a:t>.  .  .</a:t>
              </a:r>
            </a:p>
          </p:txBody>
        </p:sp>
        <p:sp>
          <p:nvSpPr>
            <p:cNvPr id="61455" name="TextBox 56">
              <a:extLst>
                <a:ext uri="{FF2B5EF4-FFF2-40B4-BE49-F238E27FC236}">
                  <a16:creationId xmlns:a16="http://schemas.microsoft.com/office/drawing/2014/main" id="{4F8DBB41-293D-6948-B0BF-EA0577A8A4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1966" y="1447800"/>
              <a:ext cx="1575375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2800"/>
                <a:t>Byte Address</a:t>
              </a:r>
            </a:p>
          </p:txBody>
        </p:sp>
        <p:grpSp>
          <p:nvGrpSpPr>
            <p:cNvPr id="61456" name="Group 57">
              <a:extLst>
                <a:ext uri="{FF2B5EF4-FFF2-40B4-BE49-F238E27FC236}">
                  <a16:creationId xmlns:a16="http://schemas.microsoft.com/office/drawing/2014/main" id="{D6840022-F55F-1547-8F59-BB58E74C1B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5257800"/>
              <a:ext cx="3136566" cy="609600"/>
              <a:chOff x="3613317" y="5257800"/>
              <a:chExt cx="3136566" cy="609600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1770F01-292E-4E47-8F8D-4AA297A45009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0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25EE281A-ADFC-2B49-8CA4-EB3A2424CBE8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1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DE2BA3D4-5CD2-7C40-AA27-812A65454EA4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2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5866FC51-DACE-CE4F-BBC4-B5A1C544028C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3</a:t>
                </a:r>
              </a:p>
            </p:txBody>
          </p:sp>
        </p:grpSp>
        <p:grpSp>
          <p:nvGrpSpPr>
            <p:cNvPr id="61457" name="Group 58">
              <a:extLst>
                <a:ext uri="{FF2B5EF4-FFF2-40B4-BE49-F238E27FC236}">
                  <a16:creationId xmlns:a16="http://schemas.microsoft.com/office/drawing/2014/main" id="{815B2BC5-1FEA-B34A-8D0F-74E5B82B14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4648200"/>
              <a:ext cx="3136566" cy="609600"/>
              <a:chOff x="3613317" y="5257800"/>
              <a:chExt cx="3136566" cy="609600"/>
            </a:xfrm>
          </p:grpSpPr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601F016F-2643-F046-B4BE-0542264583F9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4</a:t>
                </a: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668802B0-9644-3640-804E-9937B037113C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5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3D17BA6B-1F92-EC41-9227-B4DCDD76ED93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6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CDD7AB43-015E-2A4E-9A87-A70AA71CBA1C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7</a:t>
                </a:r>
              </a:p>
            </p:txBody>
          </p:sp>
        </p:grpSp>
        <p:grpSp>
          <p:nvGrpSpPr>
            <p:cNvPr id="61458" name="Group 59">
              <a:extLst>
                <a:ext uri="{FF2B5EF4-FFF2-40B4-BE49-F238E27FC236}">
                  <a16:creationId xmlns:a16="http://schemas.microsoft.com/office/drawing/2014/main" id="{2978A421-1733-F947-B275-63DD4029F38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4038600"/>
              <a:ext cx="3136566" cy="609600"/>
              <a:chOff x="3613317" y="5257800"/>
              <a:chExt cx="3136566" cy="60960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6F6F00A4-6F0A-4046-ADA8-1C36844A840E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8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CF5889C3-8FCB-3F42-9556-E9E63410B275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9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7B2B2808-B689-2346-87D3-32F3063DBA4E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A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7491F093-C0E8-1A44-BBAE-5E3B873061B3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B</a:t>
                </a:r>
              </a:p>
            </p:txBody>
          </p:sp>
        </p:grpSp>
        <p:grpSp>
          <p:nvGrpSpPr>
            <p:cNvPr id="61459" name="Group 60">
              <a:extLst>
                <a:ext uri="{FF2B5EF4-FFF2-40B4-BE49-F238E27FC236}">
                  <a16:creationId xmlns:a16="http://schemas.microsoft.com/office/drawing/2014/main" id="{7B3791E8-40F9-7844-A6C9-B4C28346893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3429000"/>
              <a:ext cx="3136566" cy="609600"/>
              <a:chOff x="3613317" y="5257800"/>
              <a:chExt cx="3136566" cy="609600"/>
            </a:xfrm>
          </p:grpSpPr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571F2B8-3202-D94A-BC09-FBBEC8742F8D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C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FC638470-E10E-7043-B620-71AE04B82499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D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F847695-A4CF-9743-A2FD-0F39C1CC27CF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E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D8277907-1DD8-9F49-B811-14CD799839F8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F</a:t>
                </a:r>
              </a:p>
            </p:txBody>
          </p:sp>
        </p:grpSp>
      </p:grpSp>
      <p:sp>
        <p:nvSpPr>
          <p:cNvPr id="61446" name="TextBox 77">
            <a:extLst>
              <a:ext uri="{FF2B5EF4-FFF2-40B4-BE49-F238E27FC236}">
                <a16:creationId xmlns:a16="http://schemas.microsoft.com/office/drawing/2014/main" id="{8565C168-F5BE-C04C-A650-E0EA457CFE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100" y="914400"/>
            <a:ext cx="31305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200">
                <a:solidFill>
                  <a:srgbClr val="0432FF"/>
                </a:solidFill>
              </a:rPr>
              <a:t>Big Endian</a:t>
            </a:r>
          </a:p>
        </p:txBody>
      </p:sp>
      <p:sp>
        <p:nvSpPr>
          <p:cNvPr id="61447" name="TextBox 78">
            <a:extLst>
              <a:ext uri="{FF2B5EF4-FFF2-40B4-BE49-F238E27FC236}">
                <a16:creationId xmlns:a16="http://schemas.microsoft.com/office/drawing/2014/main" id="{197FAF01-58F5-5B4A-956B-B052F28147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914400"/>
            <a:ext cx="31305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200">
                <a:solidFill>
                  <a:srgbClr val="0432FF"/>
                </a:solidFill>
              </a:rPr>
              <a:t>Little Endian</a:t>
            </a:r>
          </a:p>
        </p:txBody>
      </p:sp>
      <p:sp>
        <p:nvSpPr>
          <p:cNvPr id="61448" name="TextBox 79">
            <a:extLst>
              <a:ext uri="{FF2B5EF4-FFF2-40B4-BE49-F238E27FC236}">
                <a16:creationId xmlns:a16="http://schemas.microsoft.com/office/drawing/2014/main" id="{126BCEA7-3C09-184B-836E-53E79FC0F4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019800"/>
            <a:ext cx="1930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0432FF"/>
                </a:solidFill>
              </a:rPr>
              <a:t>MSB</a:t>
            </a:r>
          </a:p>
          <a:p>
            <a:pPr algn="ctr"/>
            <a:r>
              <a:rPr lang="en-US" altLang="en-US" sz="1200">
                <a:solidFill>
                  <a:srgbClr val="0432FF"/>
                </a:solidFill>
              </a:rPr>
              <a:t>(Most Significant Byte)</a:t>
            </a:r>
          </a:p>
        </p:txBody>
      </p:sp>
      <p:sp>
        <p:nvSpPr>
          <p:cNvPr id="61449" name="TextBox 80">
            <a:extLst>
              <a:ext uri="{FF2B5EF4-FFF2-40B4-BE49-F238E27FC236}">
                <a16:creationId xmlns:a16="http://schemas.microsoft.com/office/drawing/2014/main" id="{C3B7AA70-FC54-D84C-B5CB-1E79F44450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6019800"/>
            <a:ext cx="2057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0432FF"/>
                </a:solidFill>
              </a:rPr>
              <a:t>LSB</a:t>
            </a:r>
          </a:p>
          <a:p>
            <a:pPr algn="ctr"/>
            <a:r>
              <a:rPr lang="en-US" altLang="en-US" sz="1200">
                <a:solidFill>
                  <a:srgbClr val="0432FF"/>
                </a:solidFill>
              </a:rPr>
              <a:t>(Least Significant Byte)</a:t>
            </a:r>
          </a:p>
        </p:txBody>
      </p:sp>
      <p:sp>
        <p:nvSpPr>
          <p:cNvPr id="61450" name="TextBox 82">
            <a:extLst>
              <a:ext uri="{FF2B5EF4-FFF2-40B4-BE49-F238E27FC236}">
                <a16:creationId xmlns:a16="http://schemas.microsoft.com/office/drawing/2014/main" id="{FBD70A1A-4D28-D346-BDC4-C45C360A47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9700" y="6019800"/>
            <a:ext cx="9525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0432FF"/>
                </a:solidFill>
              </a:rPr>
              <a:t>MSB</a:t>
            </a:r>
          </a:p>
        </p:txBody>
      </p:sp>
      <p:sp>
        <p:nvSpPr>
          <p:cNvPr id="61451" name="TextBox 83">
            <a:extLst>
              <a:ext uri="{FF2B5EF4-FFF2-40B4-BE49-F238E27FC236}">
                <a16:creationId xmlns:a16="http://schemas.microsoft.com/office/drawing/2014/main" id="{B652093F-D212-6E43-A15D-ED1C80AB60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1900" y="6019800"/>
            <a:ext cx="9525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0432FF"/>
                </a:solidFill>
              </a:rPr>
              <a:t>LSB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itle 1">
            <a:extLst>
              <a:ext uri="{FF2B5EF4-FFF2-40B4-BE49-F238E27FC236}">
                <a16:creationId xmlns:a16="http://schemas.microsoft.com/office/drawing/2014/main" id="{D7BD7512-AF67-A540-BC4A-51C224850B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Big Endian vs Little Endian</a:t>
            </a:r>
          </a:p>
        </p:txBody>
      </p:sp>
      <p:sp>
        <p:nvSpPr>
          <p:cNvPr id="63490" name="Slide Number Placeholder 3">
            <a:extLst>
              <a:ext uri="{FF2B5EF4-FFF2-40B4-BE49-F238E27FC236}">
                <a16:creationId xmlns:a16="http://schemas.microsoft.com/office/drawing/2014/main" id="{6B979C5C-344B-C545-9920-368A812988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60F345F-9E65-A04D-BB33-87ED240E0A35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63491" name="Group 22">
            <a:extLst>
              <a:ext uri="{FF2B5EF4-FFF2-40B4-BE49-F238E27FC236}">
                <a16:creationId xmlns:a16="http://schemas.microsoft.com/office/drawing/2014/main" id="{6BB5E64F-BEDE-D04A-BB98-FE3CE31B9BDC}"/>
              </a:ext>
            </a:extLst>
          </p:cNvPr>
          <p:cNvGrpSpPr>
            <a:grpSpLocks/>
          </p:cNvGrpSpPr>
          <p:nvPr/>
        </p:nvGrpSpPr>
        <p:grpSpPr bwMode="auto">
          <a:xfrm>
            <a:off x="3810000" y="1524000"/>
            <a:ext cx="1552575" cy="4449763"/>
            <a:chOff x="2069766" y="1371600"/>
            <a:chExt cx="1553058" cy="4450288"/>
          </a:xfrm>
        </p:grpSpPr>
        <p:sp>
          <p:nvSpPr>
            <p:cNvPr id="63551" name="TextBox 2">
              <a:extLst>
                <a:ext uri="{FF2B5EF4-FFF2-40B4-BE49-F238E27FC236}">
                  <a16:creationId xmlns:a16="http://schemas.microsoft.com/office/drawing/2014/main" id="{465FE542-6106-3544-8E4E-C46AA28F99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2175" y="5360223"/>
              <a:ext cx="35618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0</a:t>
              </a:r>
            </a:p>
          </p:txBody>
        </p:sp>
        <p:sp>
          <p:nvSpPr>
            <p:cNvPr id="63552" name="TextBox 10">
              <a:extLst>
                <a:ext uri="{FF2B5EF4-FFF2-40B4-BE49-F238E27FC236}">
                  <a16:creationId xmlns:a16="http://schemas.microsoft.com/office/drawing/2014/main" id="{8CFE5479-13BA-7946-8D59-ACF592F718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2175" y="4724400"/>
              <a:ext cx="35618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4</a:t>
              </a:r>
            </a:p>
          </p:txBody>
        </p:sp>
        <p:sp>
          <p:nvSpPr>
            <p:cNvPr id="63553" name="TextBox 11">
              <a:extLst>
                <a:ext uri="{FF2B5EF4-FFF2-40B4-BE49-F238E27FC236}">
                  <a16:creationId xmlns:a16="http://schemas.microsoft.com/office/drawing/2014/main" id="{593A58D7-1D4B-3848-9A2A-0102A82AA7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2175" y="4114800"/>
              <a:ext cx="35618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8</a:t>
              </a:r>
            </a:p>
          </p:txBody>
        </p:sp>
        <p:sp>
          <p:nvSpPr>
            <p:cNvPr id="63554" name="TextBox 12">
              <a:extLst>
                <a:ext uri="{FF2B5EF4-FFF2-40B4-BE49-F238E27FC236}">
                  <a16:creationId xmlns:a16="http://schemas.microsoft.com/office/drawing/2014/main" id="{AB292C55-120B-754B-B2F4-4612A915D7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2175" y="3505200"/>
              <a:ext cx="40748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2400"/>
                <a:t>C</a:t>
              </a:r>
            </a:p>
          </p:txBody>
        </p:sp>
        <p:sp>
          <p:nvSpPr>
            <p:cNvPr id="63555" name="TextBox 26">
              <a:extLst>
                <a:ext uri="{FF2B5EF4-FFF2-40B4-BE49-F238E27FC236}">
                  <a16:creationId xmlns:a16="http://schemas.microsoft.com/office/drawing/2014/main" id="{306645F2-0C62-C645-9B6A-853A62B37C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2176274" y="2484292"/>
              <a:ext cx="9813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3200"/>
                <a:t>.  .  .</a:t>
              </a:r>
            </a:p>
          </p:txBody>
        </p:sp>
        <p:sp>
          <p:nvSpPr>
            <p:cNvPr id="63556" name="TextBox 27">
              <a:extLst>
                <a:ext uri="{FF2B5EF4-FFF2-40B4-BE49-F238E27FC236}">
                  <a16:creationId xmlns:a16="http://schemas.microsoft.com/office/drawing/2014/main" id="{F9F4DBA3-6CE4-CA43-9627-855130C789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9766" y="1371600"/>
              <a:ext cx="1553058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2800"/>
                <a:t>Word Address</a:t>
              </a:r>
            </a:p>
          </p:txBody>
        </p:sp>
      </p:grpSp>
      <p:grpSp>
        <p:nvGrpSpPr>
          <p:cNvPr id="63492" name="Group 4">
            <a:extLst>
              <a:ext uri="{FF2B5EF4-FFF2-40B4-BE49-F238E27FC236}">
                <a16:creationId xmlns:a16="http://schemas.microsoft.com/office/drawing/2014/main" id="{3E7796D4-185B-8747-B08C-509D76AE3009}"/>
              </a:ext>
            </a:extLst>
          </p:cNvPr>
          <p:cNvGrpSpPr>
            <a:grpSpLocks/>
          </p:cNvGrpSpPr>
          <p:nvPr/>
        </p:nvGrpSpPr>
        <p:grpSpPr bwMode="auto">
          <a:xfrm>
            <a:off x="5321300" y="1600200"/>
            <a:ext cx="3136900" cy="4419600"/>
            <a:chOff x="3581400" y="1447800"/>
            <a:chExt cx="3136566" cy="4419600"/>
          </a:xfrm>
        </p:grpSpPr>
        <p:cxnSp>
          <p:nvCxnSpPr>
            <p:cNvPr id="63527" name="Straight Connector 5">
              <a:extLst>
                <a:ext uri="{FF2B5EF4-FFF2-40B4-BE49-F238E27FC236}">
                  <a16:creationId xmlns:a16="http://schemas.microsoft.com/office/drawing/2014/main" id="{4B06D78D-BC3D-8C41-8B89-1BD2223430D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581400" y="2251370"/>
              <a:ext cx="1835" cy="11849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3528" name="Straight Connector 23">
              <a:extLst>
                <a:ext uri="{FF2B5EF4-FFF2-40B4-BE49-F238E27FC236}">
                  <a16:creationId xmlns:a16="http://schemas.microsoft.com/office/drawing/2014/main" id="{F2471F2D-F648-F841-99D3-AE169323E6E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712083" y="2251370"/>
              <a:ext cx="1378" cy="11849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3529" name="TextBox 24">
              <a:extLst>
                <a:ext uri="{FF2B5EF4-FFF2-40B4-BE49-F238E27FC236}">
                  <a16:creationId xmlns:a16="http://schemas.microsoft.com/office/drawing/2014/main" id="{56532831-67EA-4C4B-9601-BBC2308D7B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4626203" y="2493532"/>
              <a:ext cx="9813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3200"/>
                <a:t>.  .  .</a:t>
              </a:r>
            </a:p>
          </p:txBody>
        </p:sp>
        <p:sp>
          <p:nvSpPr>
            <p:cNvPr id="63530" name="TextBox 28">
              <a:extLst>
                <a:ext uri="{FF2B5EF4-FFF2-40B4-BE49-F238E27FC236}">
                  <a16:creationId xmlns:a16="http://schemas.microsoft.com/office/drawing/2014/main" id="{D8F1B8D9-1C0C-A64D-B8F6-44A15810E2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1966" y="1447800"/>
              <a:ext cx="1575375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2800"/>
                <a:t>Byte Address</a:t>
              </a:r>
            </a:p>
          </p:txBody>
        </p:sp>
        <p:grpSp>
          <p:nvGrpSpPr>
            <p:cNvPr id="63531" name="Group 3">
              <a:extLst>
                <a:ext uri="{FF2B5EF4-FFF2-40B4-BE49-F238E27FC236}">
                  <a16:creationId xmlns:a16="http://schemas.microsoft.com/office/drawing/2014/main" id="{4987CAEC-5D5E-9F41-A9E3-E4B72F5E9BC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5257800"/>
              <a:ext cx="3136566" cy="609600"/>
              <a:chOff x="3613317" y="5257800"/>
              <a:chExt cx="3136566" cy="609600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AA80E3B5-4775-C74F-9957-1A68C2363964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3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3D46581-9142-774C-83FE-4980AC903EFD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D8C26C5F-3B09-0D4E-A920-E4C4E3BBDA2F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1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79145E69-5B34-E84E-84FF-F1A3445AAB6F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0</a:t>
                </a:r>
              </a:p>
            </p:txBody>
          </p:sp>
        </p:grpSp>
        <p:grpSp>
          <p:nvGrpSpPr>
            <p:cNvPr id="63532" name="Group 37">
              <a:extLst>
                <a:ext uri="{FF2B5EF4-FFF2-40B4-BE49-F238E27FC236}">
                  <a16:creationId xmlns:a16="http://schemas.microsoft.com/office/drawing/2014/main" id="{CB1A0133-175D-8E48-95D0-2A546554E3F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4648200"/>
              <a:ext cx="3136566" cy="609600"/>
              <a:chOff x="3613317" y="5257800"/>
              <a:chExt cx="3136566" cy="609600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4CA1B196-07B7-AE41-BF2A-5ADB2EA7847F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7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2860BD87-5710-2744-8F7F-983DB0D299B3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6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F7686627-592E-1044-9D6D-E75A8F20324C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5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D10ECDE-0B76-DD41-AE73-F9ED452DBB48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4</a:t>
                </a:r>
              </a:p>
            </p:txBody>
          </p:sp>
        </p:grpSp>
        <p:grpSp>
          <p:nvGrpSpPr>
            <p:cNvPr id="63533" name="Group 42">
              <a:extLst>
                <a:ext uri="{FF2B5EF4-FFF2-40B4-BE49-F238E27FC236}">
                  <a16:creationId xmlns:a16="http://schemas.microsoft.com/office/drawing/2014/main" id="{A9FAB606-40CF-6045-8F4D-C1476503011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4038600"/>
              <a:ext cx="3136566" cy="609600"/>
              <a:chOff x="3613317" y="5257800"/>
              <a:chExt cx="3136566" cy="609600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BB2D4902-E292-1B4F-AA10-787EB99AFA19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B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0556CAB1-C01B-D248-90A5-C56FEEB76F33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A</a:t>
                </a: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85E21495-A9F9-7D49-B0D2-831FCD2D8D74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9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1527324-5EBD-FC45-8037-AD97C7E4D1A9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8</a:t>
                </a:r>
              </a:p>
            </p:txBody>
          </p:sp>
        </p:grpSp>
        <p:grpSp>
          <p:nvGrpSpPr>
            <p:cNvPr id="63534" name="Group 47">
              <a:extLst>
                <a:ext uri="{FF2B5EF4-FFF2-40B4-BE49-F238E27FC236}">
                  <a16:creationId xmlns:a16="http://schemas.microsoft.com/office/drawing/2014/main" id="{5E4F8EF8-D4EA-E840-8A9B-E263C2087C9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3429000"/>
              <a:ext cx="3136566" cy="609600"/>
              <a:chOff x="3613317" y="5257800"/>
              <a:chExt cx="3136566" cy="609600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C9BE5CFE-E3D0-1949-A2FC-898FADFB606D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F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C9498056-128B-D64F-B075-A78297D64143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E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8D121EF-F57C-1146-B9AE-7A725F4BDA10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D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2BE04E33-773A-AE4C-8863-CB1C1C338B73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C</a:t>
                </a:r>
              </a:p>
            </p:txBody>
          </p:sp>
        </p:grpSp>
      </p:grpSp>
      <p:grpSp>
        <p:nvGrpSpPr>
          <p:cNvPr id="63493" name="Group 52">
            <a:extLst>
              <a:ext uri="{FF2B5EF4-FFF2-40B4-BE49-F238E27FC236}">
                <a16:creationId xmlns:a16="http://schemas.microsoft.com/office/drawing/2014/main" id="{C6B40061-6959-F748-8030-3F8C16971ACC}"/>
              </a:ext>
            </a:extLst>
          </p:cNvPr>
          <p:cNvGrpSpPr>
            <a:grpSpLocks/>
          </p:cNvGrpSpPr>
          <p:nvPr/>
        </p:nvGrpSpPr>
        <p:grpSpPr bwMode="auto">
          <a:xfrm>
            <a:off x="673100" y="1600200"/>
            <a:ext cx="3136900" cy="4419600"/>
            <a:chOff x="3581400" y="1447800"/>
            <a:chExt cx="3136566" cy="4419600"/>
          </a:xfrm>
        </p:grpSpPr>
        <p:cxnSp>
          <p:nvCxnSpPr>
            <p:cNvPr id="63503" name="Straight Connector 53">
              <a:extLst>
                <a:ext uri="{FF2B5EF4-FFF2-40B4-BE49-F238E27FC236}">
                  <a16:creationId xmlns:a16="http://schemas.microsoft.com/office/drawing/2014/main" id="{EC1D3F84-7AF1-0E48-8FF4-A77B0716D3F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581400" y="2251370"/>
              <a:ext cx="1835" cy="11849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3504" name="Straight Connector 54">
              <a:extLst>
                <a:ext uri="{FF2B5EF4-FFF2-40B4-BE49-F238E27FC236}">
                  <a16:creationId xmlns:a16="http://schemas.microsoft.com/office/drawing/2014/main" id="{BA87F9CE-4613-6645-8D7B-35E9818C842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712083" y="2251370"/>
              <a:ext cx="1378" cy="11849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3505" name="TextBox 55">
              <a:extLst>
                <a:ext uri="{FF2B5EF4-FFF2-40B4-BE49-F238E27FC236}">
                  <a16:creationId xmlns:a16="http://schemas.microsoft.com/office/drawing/2014/main" id="{FAA68FDA-5C99-6341-94F2-E6645EF677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4626203" y="2493532"/>
              <a:ext cx="98135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3200"/>
                <a:t>.  .  .</a:t>
              </a:r>
            </a:p>
          </p:txBody>
        </p:sp>
        <p:sp>
          <p:nvSpPr>
            <p:cNvPr id="63506" name="TextBox 56">
              <a:extLst>
                <a:ext uri="{FF2B5EF4-FFF2-40B4-BE49-F238E27FC236}">
                  <a16:creationId xmlns:a16="http://schemas.microsoft.com/office/drawing/2014/main" id="{ACFF8552-4FCC-5B40-A269-AE855B23CF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1966" y="1447800"/>
              <a:ext cx="1575375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2800"/>
                <a:t>Byte Address</a:t>
              </a:r>
            </a:p>
          </p:txBody>
        </p:sp>
        <p:grpSp>
          <p:nvGrpSpPr>
            <p:cNvPr id="63507" name="Group 57">
              <a:extLst>
                <a:ext uri="{FF2B5EF4-FFF2-40B4-BE49-F238E27FC236}">
                  <a16:creationId xmlns:a16="http://schemas.microsoft.com/office/drawing/2014/main" id="{AF8CFA2F-84FB-404F-8121-750187B8299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5257800"/>
              <a:ext cx="3136566" cy="609600"/>
              <a:chOff x="3613317" y="5257800"/>
              <a:chExt cx="3136566" cy="609600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79128F4A-94D1-A04E-990B-213A373FB8F0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0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8849070E-C444-184A-843E-F1B0E761CAB8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1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D11DF253-0F1A-A042-B0A1-749A267A8419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2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FF0EBE54-6EAE-E147-91E2-6774577CB69A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3</a:t>
                </a:r>
              </a:p>
            </p:txBody>
          </p:sp>
        </p:grpSp>
        <p:grpSp>
          <p:nvGrpSpPr>
            <p:cNvPr id="63508" name="Group 58">
              <a:extLst>
                <a:ext uri="{FF2B5EF4-FFF2-40B4-BE49-F238E27FC236}">
                  <a16:creationId xmlns:a16="http://schemas.microsoft.com/office/drawing/2014/main" id="{A68866F6-7A92-4D4D-A58A-F21C3E2307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4648200"/>
              <a:ext cx="3136566" cy="609600"/>
              <a:chOff x="3613317" y="5257800"/>
              <a:chExt cx="3136566" cy="609600"/>
            </a:xfrm>
          </p:grpSpPr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79015D40-E102-D147-946A-6F841A4C6ED3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4</a:t>
                </a: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9F267F1B-09A5-D746-A157-63DF59CB646A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5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CBCF68B3-A1AB-FA4B-BAFC-C86E4983C0E6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6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E19103C0-D890-0E48-ADE5-D71A13CEECA4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7</a:t>
                </a:r>
              </a:p>
            </p:txBody>
          </p:sp>
        </p:grpSp>
        <p:grpSp>
          <p:nvGrpSpPr>
            <p:cNvPr id="63509" name="Group 59">
              <a:extLst>
                <a:ext uri="{FF2B5EF4-FFF2-40B4-BE49-F238E27FC236}">
                  <a16:creationId xmlns:a16="http://schemas.microsoft.com/office/drawing/2014/main" id="{2A4D3978-DCEB-5C4A-ABAA-F8FF81994A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4038600"/>
              <a:ext cx="3136566" cy="609600"/>
              <a:chOff x="3613317" y="5257800"/>
              <a:chExt cx="3136566" cy="60960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3388217-2618-A947-AB7D-EDC5D3494D19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8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7E1553C6-0B89-C845-8828-51EF4C874276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9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2DFE3EA0-8613-284F-9870-BAE73EFEE379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A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9F281FD5-BC7B-C347-9243-F8582F520B5F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B</a:t>
                </a:r>
              </a:p>
            </p:txBody>
          </p:sp>
        </p:grpSp>
        <p:grpSp>
          <p:nvGrpSpPr>
            <p:cNvPr id="63510" name="Group 60">
              <a:extLst>
                <a:ext uri="{FF2B5EF4-FFF2-40B4-BE49-F238E27FC236}">
                  <a16:creationId xmlns:a16="http://schemas.microsoft.com/office/drawing/2014/main" id="{73AFB68B-59E7-324B-8892-490885E9F61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81400" y="3429000"/>
              <a:ext cx="3136566" cy="609600"/>
              <a:chOff x="3613317" y="5257800"/>
              <a:chExt cx="3136566" cy="609600"/>
            </a:xfrm>
          </p:grpSpPr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D7C4AECD-F5E1-9D45-97BD-1CFB918D1286}"/>
                  </a:ext>
                </a:extLst>
              </p:cNvPr>
              <p:cNvSpPr/>
              <p:nvPr/>
            </p:nvSpPr>
            <p:spPr bwMode="auto">
              <a:xfrm>
                <a:off x="3613317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C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9D605C41-2C9F-0341-931F-899F3674AC60}"/>
                  </a:ext>
                </a:extLst>
              </p:cNvPr>
              <p:cNvSpPr/>
              <p:nvPr/>
            </p:nvSpPr>
            <p:spPr bwMode="auto">
              <a:xfrm>
                <a:off x="4400633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D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B0ECE8F7-F53F-F942-9F0D-D163C51A973B}"/>
                  </a:ext>
                </a:extLst>
              </p:cNvPr>
              <p:cNvSpPr/>
              <p:nvPr/>
            </p:nvSpPr>
            <p:spPr bwMode="auto">
              <a:xfrm>
                <a:off x="5181600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E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7F06037F-7B40-814D-8A61-EFD6AF039DA6}"/>
                  </a:ext>
                </a:extLst>
              </p:cNvPr>
              <p:cNvSpPr/>
              <p:nvPr/>
            </p:nvSpPr>
            <p:spPr bwMode="auto">
              <a:xfrm>
                <a:off x="5968916" y="5257800"/>
                <a:ext cx="780967" cy="6096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2400" dirty="0">
                    <a:ea typeface="ＭＳ Ｐゴシック" charset="-128"/>
                  </a:rPr>
                  <a:t>F</a:t>
                </a:r>
              </a:p>
            </p:txBody>
          </p:sp>
        </p:grpSp>
      </p:grpSp>
      <p:sp>
        <p:nvSpPr>
          <p:cNvPr id="63494" name="TextBox 77">
            <a:extLst>
              <a:ext uri="{FF2B5EF4-FFF2-40B4-BE49-F238E27FC236}">
                <a16:creationId xmlns:a16="http://schemas.microsoft.com/office/drawing/2014/main" id="{CBD6B714-2240-8045-9958-38C923A190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100" y="914400"/>
            <a:ext cx="31305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200">
                <a:solidFill>
                  <a:srgbClr val="0432FF"/>
                </a:solidFill>
              </a:rPr>
              <a:t>Big Endian</a:t>
            </a:r>
          </a:p>
        </p:txBody>
      </p:sp>
      <p:sp>
        <p:nvSpPr>
          <p:cNvPr id="63495" name="TextBox 78">
            <a:extLst>
              <a:ext uri="{FF2B5EF4-FFF2-40B4-BE49-F238E27FC236}">
                <a16:creationId xmlns:a16="http://schemas.microsoft.com/office/drawing/2014/main" id="{7179D898-CB98-B840-A5BA-3B2650F46D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914400"/>
            <a:ext cx="31305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200">
                <a:solidFill>
                  <a:srgbClr val="0432FF"/>
                </a:solidFill>
              </a:rPr>
              <a:t>Little Endian</a:t>
            </a:r>
          </a:p>
        </p:txBody>
      </p:sp>
      <p:sp>
        <p:nvSpPr>
          <p:cNvPr id="63496" name="TextBox 82">
            <a:extLst>
              <a:ext uri="{FF2B5EF4-FFF2-40B4-BE49-F238E27FC236}">
                <a16:creationId xmlns:a16="http://schemas.microsoft.com/office/drawing/2014/main" id="{12C16B7D-2FF7-7647-82C3-BE90DE0A78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9700" y="6019800"/>
            <a:ext cx="9525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0432FF"/>
                </a:solidFill>
              </a:rPr>
              <a:t>MSB</a:t>
            </a:r>
          </a:p>
        </p:txBody>
      </p:sp>
      <p:sp>
        <p:nvSpPr>
          <p:cNvPr id="63497" name="TextBox 83">
            <a:extLst>
              <a:ext uri="{FF2B5EF4-FFF2-40B4-BE49-F238E27FC236}">
                <a16:creationId xmlns:a16="http://schemas.microsoft.com/office/drawing/2014/main" id="{FCB5BC0B-7DD5-7948-9B6C-0BA0342E94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1900" y="6019800"/>
            <a:ext cx="9525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0432FF"/>
                </a:solidFill>
              </a:rPr>
              <a:t>LSB</a:t>
            </a:r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9097AA82-90DF-A842-9498-A30729873542}"/>
              </a:ext>
            </a:extLst>
          </p:cNvPr>
          <p:cNvSpPr/>
          <p:nvPr/>
        </p:nvSpPr>
        <p:spPr>
          <a:xfrm>
            <a:off x="593725" y="1676400"/>
            <a:ext cx="7956550" cy="9271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>
                <a:solidFill>
                  <a:srgbClr val="FF0000"/>
                </a:solidFill>
              </a:rPr>
              <a:t>Does this really matter?</a:t>
            </a:r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424E055F-1894-884F-9FE9-6D4BA4CEEB73}"/>
              </a:ext>
            </a:extLst>
          </p:cNvPr>
          <p:cNvSpPr/>
          <p:nvPr/>
        </p:nvSpPr>
        <p:spPr>
          <a:xfrm>
            <a:off x="609600" y="3078163"/>
            <a:ext cx="7956550" cy="118903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en-US" sz="2800" dirty="0">
                <a:solidFill>
                  <a:schemeClr val="tx1"/>
                </a:solidFill>
              </a:rPr>
              <a:t>Answer: </a:t>
            </a:r>
            <a:r>
              <a:rPr lang="en-US" sz="2800" dirty="0">
                <a:solidFill>
                  <a:srgbClr val="0432FF"/>
                </a:solidFill>
              </a:rPr>
              <a:t>No</a:t>
            </a:r>
            <a:r>
              <a:rPr lang="en-US" sz="2800" dirty="0">
                <a:solidFill>
                  <a:schemeClr val="tx1"/>
                </a:solidFill>
              </a:rPr>
              <a:t>, it is a convention</a:t>
            </a:r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A3CDE90D-CE89-D448-AC9E-035BAE3884D7}"/>
              </a:ext>
            </a:extLst>
          </p:cNvPr>
          <p:cNvSpPr/>
          <p:nvPr/>
        </p:nvSpPr>
        <p:spPr>
          <a:xfrm>
            <a:off x="609600" y="4343400"/>
            <a:ext cx="7956550" cy="166846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en-US" sz="2800" dirty="0">
                <a:solidFill>
                  <a:schemeClr val="tx1"/>
                </a:solidFill>
              </a:rPr>
              <a:t>Qualified answer: </a:t>
            </a:r>
            <a:r>
              <a:rPr lang="en-US" sz="2800" dirty="0">
                <a:solidFill>
                  <a:srgbClr val="0432FF"/>
                </a:solidFill>
              </a:rPr>
              <a:t>No</a:t>
            </a:r>
            <a:r>
              <a:rPr lang="en-US" sz="2800" dirty="0">
                <a:solidFill>
                  <a:schemeClr val="tx1"/>
                </a:solidFill>
              </a:rPr>
              <a:t>, except when one </a:t>
            </a:r>
            <a:r>
              <a:rPr lang="en-US" sz="2800" dirty="0">
                <a:solidFill>
                  <a:srgbClr val="00B050"/>
                </a:solidFill>
              </a:rPr>
              <a:t>big-endian system</a:t>
            </a:r>
            <a:r>
              <a:rPr lang="en-US" sz="2800" dirty="0">
                <a:solidFill>
                  <a:schemeClr val="tx1"/>
                </a:solidFill>
              </a:rPr>
              <a:t> and </a:t>
            </a:r>
            <a:r>
              <a:rPr lang="en-US" sz="2800" dirty="0">
                <a:solidFill>
                  <a:srgbClr val="00B050"/>
                </a:solidFill>
              </a:rPr>
              <a:t>one little-endian system</a:t>
            </a:r>
            <a:r>
              <a:rPr lang="en-US" sz="2800" dirty="0">
                <a:solidFill>
                  <a:schemeClr val="tx1"/>
                </a:solidFill>
              </a:rPr>
              <a:t> have to </a:t>
            </a:r>
            <a:r>
              <a:rPr lang="en-US" sz="2800" dirty="0">
                <a:solidFill>
                  <a:srgbClr val="FF0000"/>
                </a:solidFill>
              </a:rPr>
              <a:t>share data</a:t>
            </a:r>
          </a:p>
        </p:txBody>
      </p:sp>
      <p:sp>
        <p:nvSpPr>
          <p:cNvPr id="63501" name="TextBox 79">
            <a:extLst>
              <a:ext uri="{FF2B5EF4-FFF2-40B4-BE49-F238E27FC236}">
                <a16:creationId xmlns:a16="http://schemas.microsoft.com/office/drawing/2014/main" id="{34ACBB9B-D5E8-6641-9948-8915B05E46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6019800"/>
            <a:ext cx="1930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0432FF"/>
                </a:solidFill>
              </a:rPr>
              <a:t>MSB</a:t>
            </a:r>
          </a:p>
          <a:p>
            <a:pPr algn="ctr"/>
            <a:r>
              <a:rPr lang="en-US" altLang="en-US" sz="1200">
                <a:solidFill>
                  <a:srgbClr val="0432FF"/>
                </a:solidFill>
              </a:rPr>
              <a:t>(Most Significant Byte)</a:t>
            </a:r>
          </a:p>
        </p:txBody>
      </p:sp>
      <p:sp>
        <p:nvSpPr>
          <p:cNvPr id="63502" name="TextBox 80">
            <a:extLst>
              <a:ext uri="{FF2B5EF4-FFF2-40B4-BE49-F238E27FC236}">
                <a16:creationId xmlns:a16="http://schemas.microsoft.com/office/drawing/2014/main" id="{54F79697-A4A7-B54B-8EB0-C0C8B2CD54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6019800"/>
            <a:ext cx="2057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0432FF"/>
                </a:solidFill>
              </a:rPr>
              <a:t>LSB</a:t>
            </a:r>
          </a:p>
          <a:p>
            <a:pPr algn="ctr"/>
            <a:r>
              <a:rPr lang="en-US" altLang="en-US" sz="1200">
                <a:solidFill>
                  <a:srgbClr val="0432FF"/>
                </a:solidFill>
              </a:rPr>
              <a:t>(Least Significant Byte)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animBg="1"/>
      <p:bldP spid="8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>
            <a:extLst>
              <a:ext uri="{FF2B5EF4-FFF2-40B4-BE49-F238E27FC236}">
                <a16:creationId xmlns:a16="http://schemas.microsoft.com/office/drawing/2014/main" id="{111231F8-B5E6-9B44-80F2-943BFDF62E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Accessing Memory: MAR and MDR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2C29C8C6-3174-7742-AE43-D09C70BBB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There are two ways of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accessing memory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Reading </a:t>
            </a:r>
            <a:r>
              <a:rPr lang="en-US" altLang="en-US" dirty="0">
                <a:ea typeface="ＭＳ Ｐゴシック" charset="-128"/>
              </a:rPr>
              <a:t>or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loading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Writing </a:t>
            </a:r>
            <a:r>
              <a:rPr lang="en-US" altLang="en-US" dirty="0">
                <a:ea typeface="ＭＳ Ｐゴシック" charset="-128"/>
              </a:rPr>
              <a:t>or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storing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solidFill>
                <a:srgbClr val="00B05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Two registers</a:t>
            </a:r>
            <a:r>
              <a:rPr lang="en-US" altLang="en-US" dirty="0">
                <a:ea typeface="ＭＳ Ｐゴシック" charset="-128"/>
              </a:rPr>
              <a:t> are necessary to access memory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Memory Address Register (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MAR</a:t>
            </a:r>
            <a:r>
              <a:rPr lang="en-US" altLang="en-US" dirty="0">
                <a:ea typeface="ＭＳ Ｐゴシック" charset="-128"/>
              </a:rPr>
              <a:t>)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Memory Data Register (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MDR</a:t>
            </a:r>
            <a:r>
              <a:rPr lang="en-US" altLang="en-US" dirty="0">
                <a:ea typeface="ＭＳ Ｐゴシック" charset="-128"/>
              </a:rPr>
              <a:t>)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To read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Step 1: Load the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MAR with the address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Step 2: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Data</a:t>
            </a:r>
            <a:r>
              <a:rPr lang="en-US" altLang="en-US" dirty="0">
                <a:ea typeface="ＭＳ Ｐゴシック" charset="-128"/>
              </a:rPr>
              <a:t> is placed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in MDR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To write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Step 1: Load the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MAR with the address</a:t>
            </a:r>
            <a:r>
              <a:rPr lang="en-US" altLang="en-US" dirty="0">
                <a:ea typeface="ＭＳ Ｐゴシック" charset="-128"/>
              </a:rPr>
              <a:t> and the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MDR with the data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Step 2: Activate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Write Enable</a:t>
            </a:r>
            <a:r>
              <a:rPr lang="en-US" altLang="en-US" dirty="0">
                <a:ea typeface="ＭＳ Ｐゴシック" charset="-128"/>
              </a:rPr>
              <a:t> signal</a:t>
            </a:r>
          </a:p>
        </p:txBody>
      </p:sp>
      <p:sp>
        <p:nvSpPr>
          <p:cNvPr id="65539" name="Slide Number Placeholder 3">
            <a:extLst>
              <a:ext uri="{FF2B5EF4-FFF2-40B4-BE49-F238E27FC236}">
                <a16:creationId xmlns:a16="http://schemas.microsoft.com/office/drawing/2014/main" id="{9C5979E4-8F33-A84E-A3B2-6E01139DFC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BD79C5C-A556-B24B-A098-740BBE81E5D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01A55-FD79-CC49-AC49-E1BE983CB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Assignment: Required</a:t>
            </a:r>
            <a:r>
              <a:rPr lang="en-US" dirty="0"/>
              <a:t> Lecture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6DE0A-2252-914B-BB94-3FF62B0FD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763000" cy="5193723"/>
          </a:xfrm>
        </p:spPr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Why study computer architecture?</a:t>
            </a:r>
          </a:p>
          <a:p>
            <a:r>
              <a:rPr lang="en-US" dirty="0"/>
              <a:t>Why is it important?</a:t>
            </a:r>
          </a:p>
          <a:p>
            <a:r>
              <a:rPr lang="en-US" b="1" dirty="0"/>
              <a:t>Future Computing Architectures</a:t>
            </a:r>
          </a:p>
          <a:p>
            <a:endParaRPr lang="en-US" sz="1800" dirty="0"/>
          </a:p>
          <a:p>
            <a:r>
              <a:rPr lang="en-US" b="1" dirty="0">
                <a:solidFill>
                  <a:srgbClr val="FF0000"/>
                </a:solidFill>
              </a:rPr>
              <a:t>Required Assignment</a:t>
            </a:r>
          </a:p>
          <a:p>
            <a:pPr lvl="1"/>
            <a:r>
              <a:rPr lang="en-US" b="1" dirty="0"/>
              <a:t>Watch </a:t>
            </a:r>
            <a:r>
              <a:rPr lang="en-US" dirty="0"/>
              <a:t>Prof. </a:t>
            </a:r>
            <a:r>
              <a:rPr lang="en-US" dirty="0" err="1"/>
              <a:t>Mutlu’s</a:t>
            </a:r>
            <a:r>
              <a:rPr lang="en-US" dirty="0"/>
              <a:t> inaugural lecture at ETH and understand it</a:t>
            </a:r>
          </a:p>
          <a:p>
            <a:pPr lvl="1"/>
            <a:r>
              <a:rPr lang="en-US" dirty="0">
                <a:hlinkClick r:id="rId2"/>
              </a:rPr>
              <a:t>https://www.youtube.com/watch?v=kgiZlSOcGFM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>
                <a:solidFill>
                  <a:srgbClr val="0000FF"/>
                </a:solidFill>
              </a:rPr>
              <a:t>Optional Assignment – for 1% extra credit</a:t>
            </a:r>
          </a:p>
          <a:p>
            <a:pPr lvl="1"/>
            <a:r>
              <a:rPr lang="en-US" b="1" dirty="0"/>
              <a:t>Write a 1-page summary </a:t>
            </a:r>
            <a:r>
              <a:rPr lang="en-US" dirty="0"/>
              <a:t>of the lecture and email us</a:t>
            </a:r>
          </a:p>
          <a:p>
            <a:pPr lvl="2"/>
            <a:r>
              <a:rPr lang="en-US" dirty="0"/>
              <a:t>What are your key takeaways?</a:t>
            </a:r>
          </a:p>
          <a:p>
            <a:pPr lvl="2"/>
            <a:r>
              <a:rPr lang="en-US" dirty="0"/>
              <a:t>What did you learn?</a:t>
            </a:r>
          </a:p>
          <a:p>
            <a:pPr lvl="2"/>
            <a:r>
              <a:rPr lang="en-US" dirty="0"/>
              <a:t>What did you like or dislike?</a:t>
            </a:r>
          </a:p>
          <a:p>
            <a:pPr lvl="2"/>
            <a:r>
              <a:rPr lang="en-US" dirty="0"/>
              <a:t>Submit your summary to </a:t>
            </a:r>
            <a:r>
              <a:rPr lang="en-US" dirty="0">
                <a:hlinkClick r:id="rId3"/>
              </a:rPr>
              <a:t>Moodle</a:t>
            </a:r>
            <a:r>
              <a:rPr lang="en-US" dirty="0"/>
              <a:t> – Deadline: April 1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57886-5517-F547-AA72-70E057C879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4A640EF-F0E2-4E49-9455-7E266BCEBB78}" type="slidenum"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729730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Title 1">
            <a:extLst>
              <a:ext uri="{FF2B5EF4-FFF2-40B4-BE49-F238E27FC236}">
                <a16:creationId xmlns:a16="http://schemas.microsoft.com/office/drawing/2014/main" id="{F7694664-B633-4E43-842F-6C7F75D039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152400"/>
            <a:ext cx="8915400" cy="1066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Von Neumann Model</a:t>
            </a:r>
          </a:p>
        </p:txBody>
      </p:sp>
      <p:sp>
        <p:nvSpPr>
          <p:cNvPr id="66562" name="Slide Number Placeholder 3">
            <a:extLst>
              <a:ext uri="{FF2B5EF4-FFF2-40B4-BE49-F238E27FC236}">
                <a16:creationId xmlns:a16="http://schemas.microsoft.com/office/drawing/2014/main" id="{A1B1EE92-6473-8748-A18F-B7E9978D87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ED8D81D-CF86-A345-8E1D-41C85B12E6B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66563" name="Rectangle 4">
            <a:extLst>
              <a:ext uri="{FF2B5EF4-FFF2-40B4-BE49-F238E27FC236}">
                <a16:creationId xmlns:a16="http://schemas.microsoft.com/office/drawing/2014/main" id="{E9FEF3E9-B0E2-A146-9CC7-0E8A11795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4830763"/>
            <a:ext cx="3390900" cy="1385887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66564" name="TextBox 7">
            <a:extLst>
              <a:ext uri="{FF2B5EF4-FFF2-40B4-BE49-F238E27FC236}">
                <a16:creationId xmlns:a16="http://schemas.microsoft.com/office/drawing/2014/main" id="{E58D38CC-E6D5-4D46-B043-31C25D72D4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5040313"/>
            <a:ext cx="19065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CONTROL UNIT</a:t>
            </a:r>
          </a:p>
        </p:txBody>
      </p:sp>
      <p:sp>
        <p:nvSpPr>
          <p:cNvPr id="66565" name="TextBox 8">
            <a:extLst>
              <a:ext uri="{FF2B5EF4-FFF2-40B4-BE49-F238E27FC236}">
                <a16:creationId xmlns:a16="http://schemas.microsoft.com/office/drawing/2014/main" id="{7B4E73DA-56CE-C145-8FAF-1EE57E81E1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9925" y="5649913"/>
            <a:ext cx="1057275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PC or IP</a:t>
            </a:r>
          </a:p>
        </p:txBody>
      </p:sp>
      <p:sp>
        <p:nvSpPr>
          <p:cNvPr id="66566" name="TextBox 9">
            <a:extLst>
              <a:ext uri="{FF2B5EF4-FFF2-40B4-BE49-F238E27FC236}">
                <a16:creationId xmlns:a16="http://schemas.microsoft.com/office/drawing/2014/main" id="{74E9E8EC-5878-E14F-A285-434F1C1132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4050" y="5649913"/>
            <a:ext cx="1479550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Inst Register</a:t>
            </a:r>
          </a:p>
        </p:txBody>
      </p:sp>
      <p:sp>
        <p:nvSpPr>
          <p:cNvPr id="66567" name="Rectangle 10">
            <a:extLst>
              <a:ext uri="{FF2B5EF4-FFF2-40B4-BE49-F238E27FC236}">
                <a16:creationId xmlns:a16="http://schemas.microsoft.com/office/drawing/2014/main" id="{A11CB3EA-CBF8-DE4B-98F0-DA6F78F3E3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2927350"/>
            <a:ext cx="3390900" cy="1385888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66568" name="TextBox 11">
            <a:extLst>
              <a:ext uri="{FF2B5EF4-FFF2-40B4-BE49-F238E27FC236}">
                <a16:creationId xmlns:a16="http://schemas.microsoft.com/office/drawing/2014/main" id="{7D3F5B47-59BD-AD42-84A5-AA113B7AAF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7413" y="2982913"/>
            <a:ext cx="23256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PROCESSING UNIT</a:t>
            </a:r>
          </a:p>
        </p:txBody>
      </p:sp>
      <p:sp>
        <p:nvSpPr>
          <p:cNvPr id="14" name="Trapezoid 13">
            <a:extLst>
              <a:ext uri="{FF2B5EF4-FFF2-40B4-BE49-F238E27FC236}">
                <a16:creationId xmlns:a16="http://schemas.microsoft.com/office/drawing/2014/main" id="{5FFCC917-96C2-3F4A-AD4B-C558158B1ED3}"/>
              </a:ext>
            </a:extLst>
          </p:cNvPr>
          <p:cNvSpPr/>
          <p:nvPr/>
        </p:nvSpPr>
        <p:spPr bwMode="auto">
          <a:xfrm rot="10800000">
            <a:off x="3378200" y="3548063"/>
            <a:ext cx="914400" cy="490537"/>
          </a:xfrm>
          <a:prstGeom prst="trapezoid">
            <a:avLst/>
          </a:prstGeom>
          <a:solidFill>
            <a:srgbClr val="35F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+mn-ea"/>
              <a:cs typeface="ＭＳ Ｐゴシック" charset="0"/>
            </a:endParaRPr>
          </a:p>
        </p:txBody>
      </p:sp>
      <p:sp>
        <p:nvSpPr>
          <p:cNvPr id="66570" name="TextBox 14">
            <a:extLst>
              <a:ext uri="{FF2B5EF4-FFF2-40B4-BE49-F238E27FC236}">
                <a16:creationId xmlns:a16="http://schemas.microsoft.com/office/drawing/2014/main" id="{3362181E-7B92-4044-814A-00B7BBB32F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9488" y="3586163"/>
            <a:ext cx="6334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ALU</a:t>
            </a:r>
          </a:p>
        </p:txBody>
      </p:sp>
      <p:sp>
        <p:nvSpPr>
          <p:cNvPr id="66571" name="TextBox 15">
            <a:extLst>
              <a:ext uri="{FF2B5EF4-FFF2-40B4-BE49-F238E27FC236}">
                <a16:creationId xmlns:a16="http://schemas.microsoft.com/office/drawing/2014/main" id="{B4784FA8-5CCC-BF4B-BA60-C14D70AA09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2838" y="3548063"/>
            <a:ext cx="825500" cy="369887"/>
          </a:xfrm>
          <a:prstGeom prst="rect">
            <a:avLst/>
          </a:prstGeom>
          <a:solidFill>
            <a:srgbClr val="35F6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TEMP</a:t>
            </a:r>
          </a:p>
        </p:txBody>
      </p:sp>
      <p:sp>
        <p:nvSpPr>
          <p:cNvPr id="66572" name="Rectangle 16">
            <a:extLst>
              <a:ext uri="{FF2B5EF4-FFF2-40B4-BE49-F238E27FC236}">
                <a16:creationId xmlns:a16="http://schemas.microsoft.com/office/drawing/2014/main" id="{3AAB6DC6-7998-DF49-8D34-2C0142CCE3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1090613"/>
            <a:ext cx="3390900" cy="1384300"/>
          </a:xfrm>
          <a:prstGeom prst="rect">
            <a:avLst/>
          </a:prstGeom>
          <a:solidFill>
            <a:schemeClr val="bg1">
              <a:alpha val="25098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solidFill>
                <a:srgbClr val="00B050"/>
              </a:solidFill>
              <a:latin typeface="Arial" panose="020B0604020202020204" pitchFamily="34" charset="0"/>
            </a:endParaRPr>
          </a:p>
        </p:txBody>
      </p:sp>
      <p:sp>
        <p:nvSpPr>
          <p:cNvPr id="66573" name="TextBox 17">
            <a:extLst>
              <a:ext uri="{FF2B5EF4-FFF2-40B4-BE49-F238E27FC236}">
                <a16:creationId xmlns:a16="http://schemas.microsoft.com/office/drawing/2014/main" id="{B239657C-1116-2F46-9038-1D789D8FB6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0650" y="1090613"/>
            <a:ext cx="1219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MEMORY</a:t>
            </a:r>
          </a:p>
        </p:txBody>
      </p:sp>
      <p:sp>
        <p:nvSpPr>
          <p:cNvPr id="66574" name="TextBox 18">
            <a:extLst>
              <a:ext uri="{FF2B5EF4-FFF2-40B4-BE49-F238E27FC236}">
                <a16:creationId xmlns:a16="http://schemas.microsoft.com/office/drawing/2014/main" id="{3B879101-4C75-2C4B-9EB8-097A412E69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5225" y="1533525"/>
            <a:ext cx="1724025" cy="369888"/>
          </a:xfrm>
          <a:prstGeom prst="rect">
            <a:avLst/>
          </a:prstGeom>
          <a:solidFill>
            <a:schemeClr val="bg1">
              <a:alpha val="25098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 Addr Reg</a:t>
            </a:r>
          </a:p>
        </p:txBody>
      </p:sp>
      <p:sp>
        <p:nvSpPr>
          <p:cNvPr id="66575" name="TextBox 19">
            <a:extLst>
              <a:ext uri="{FF2B5EF4-FFF2-40B4-BE49-F238E27FC236}">
                <a16:creationId xmlns:a16="http://schemas.microsoft.com/office/drawing/2014/main" id="{87188E8E-6B64-FF47-83F0-631AD83F74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6813" y="1981200"/>
            <a:ext cx="1736725" cy="369888"/>
          </a:xfrm>
          <a:prstGeom prst="rect">
            <a:avLst/>
          </a:prstGeom>
          <a:solidFill>
            <a:schemeClr val="bg1">
              <a:alpha val="25098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 Data Reg</a:t>
            </a:r>
          </a:p>
        </p:txBody>
      </p:sp>
      <p:sp>
        <p:nvSpPr>
          <p:cNvPr id="66576" name="Rectangle 20">
            <a:extLst>
              <a:ext uri="{FF2B5EF4-FFF2-40B4-BE49-F238E27FC236}">
                <a16:creationId xmlns:a16="http://schemas.microsoft.com/office/drawing/2014/main" id="{0CBEEEEC-3EA1-264A-8B06-DE3DEEEF04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913" y="2503488"/>
            <a:ext cx="1604962" cy="2041525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66577" name="Rectangle 21">
            <a:extLst>
              <a:ext uri="{FF2B5EF4-FFF2-40B4-BE49-F238E27FC236}">
                <a16:creationId xmlns:a16="http://schemas.microsoft.com/office/drawing/2014/main" id="{C9CDC694-1620-CC47-A64F-C277E93EF6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5663" y="2503488"/>
            <a:ext cx="1606550" cy="2041525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66578" name="TextBox 22">
            <a:extLst>
              <a:ext uri="{FF2B5EF4-FFF2-40B4-BE49-F238E27FC236}">
                <a16:creationId xmlns:a16="http://schemas.microsoft.com/office/drawing/2014/main" id="{01833997-3F81-F14A-86E9-332D6365A7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960688"/>
            <a:ext cx="100012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Keyboard,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Mouse,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66579" name="TextBox 23">
            <a:extLst>
              <a:ext uri="{FF2B5EF4-FFF2-40B4-BE49-F238E27FC236}">
                <a16:creationId xmlns:a16="http://schemas.microsoft.com/office/drawing/2014/main" id="{6EA96235-ECFD-D140-83ED-19B111D61F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7600" y="2960688"/>
            <a:ext cx="113347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OUTPUT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Monitor,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Printer,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cxnSp>
        <p:nvCxnSpPr>
          <p:cNvPr id="66580" name="Straight Arrow Connector 25">
            <a:extLst>
              <a:ext uri="{FF2B5EF4-FFF2-40B4-BE49-F238E27FC236}">
                <a16:creationId xmlns:a16="http://schemas.microsoft.com/office/drawing/2014/main" id="{7B391E7D-F8CD-F644-B2CD-2AA4236A8956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7036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81" name="Straight Arrow Connector 29">
            <a:extLst>
              <a:ext uri="{FF2B5EF4-FFF2-40B4-BE49-F238E27FC236}">
                <a16:creationId xmlns:a16="http://schemas.microsoft.com/office/drawing/2014/main" id="{F44FEE59-E6D1-1841-B6AE-3C292B260004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49228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82" name="Straight Connector 31">
            <a:extLst>
              <a:ext uri="{FF2B5EF4-FFF2-40B4-BE49-F238E27FC236}">
                <a16:creationId xmlns:a16="http://schemas.microsoft.com/office/drawing/2014/main" id="{50CEFE9E-9E7F-3C4A-B912-85673F68648D}"/>
              </a:ext>
            </a:extLst>
          </p:cNvPr>
          <p:cNvCxnSpPr>
            <a:cxnSpLocks noChangeShapeType="1"/>
            <a:stCxn id="66576" idx="0"/>
          </p:cNvCxnSpPr>
          <p:nvPr/>
        </p:nvCxnSpPr>
        <p:spPr bwMode="auto">
          <a:xfrm rot="16200000" flipV="1">
            <a:off x="632618" y="2018507"/>
            <a:ext cx="9699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83" name="Straight Arrow Connector 33">
            <a:extLst>
              <a:ext uri="{FF2B5EF4-FFF2-40B4-BE49-F238E27FC236}">
                <a16:creationId xmlns:a16="http://schemas.microsoft.com/office/drawing/2014/main" id="{4D3C1524-01DB-354E-BE3F-8F67414E5B7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17600" y="1533525"/>
            <a:ext cx="1754188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84" name="Straight Connector 35">
            <a:extLst>
              <a:ext uri="{FF2B5EF4-FFF2-40B4-BE49-F238E27FC236}">
                <a16:creationId xmlns:a16="http://schemas.microsoft.com/office/drawing/2014/main" id="{B46A3C4E-D996-AC41-8085-156A4076EF4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262688" y="1533525"/>
            <a:ext cx="172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85" name="Straight Arrow Connector 37">
            <a:extLst>
              <a:ext uri="{FF2B5EF4-FFF2-40B4-BE49-F238E27FC236}">
                <a16:creationId xmlns:a16="http://schemas.microsoft.com/office/drawing/2014/main" id="{2C4FE54A-45A5-5749-9EC3-727973C251F7}"/>
              </a:ext>
            </a:extLst>
          </p:cNvPr>
          <p:cNvCxnSpPr>
            <a:cxnSpLocks noChangeShapeType="1"/>
            <a:endCxn id="66577" idx="0"/>
          </p:cNvCxnSpPr>
          <p:nvPr/>
        </p:nvCxnSpPr>
        <p:spPr bwMode="auto">
          <a:xfrm rot="16200000" flipH="1">
            <a:off x="7515225" y="2009776"/>
            <a:ext cx="968375" cy="190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86" name="Straight Arrow Connector 39">
            <a:extLst>
              <a:ext uri="{FF2B5EF4-FFF2-40B4-BE49-F238E27FC236}">
                <a16:creationId xmlns:a16="http://schemas.microsoft.com/office/drawing/2014/main" id="{2EAC335D-AC33-1143-94A5-86EAB9B93F1B}"/>
              </a:ext>
            </a:extLst>
          </p:cNvPr>
          <p:cNvCxnSpPr>
            <a:cxnSpLocks noChangeShapeType="1"/>
            <a:stCxn id="66563" idx="0"/>
            <a:endCxn id="66567" idx="2"/>
          </p:cNvCxnSpPr>
          <p:nvPr/>
        </p:nvCxnSpPr>
        <p:spPr bwMode="auto">
          <a:xfrm rot="5400000" flipH="1" flipV="1">
            <a:off x="4310063" y="4572000"/>
            <a:ext cx="5159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87" name="Straight Arrow Connector 41">
            <a:extLst>
              <a:ext uri="{FF2B5EF4-FFF2-40B4-BE49-F238E27FC236}">
                <a16:creationId xmlns:a16="http://schemas.microsoft.com/office/drawing/2014/main" id="{362E9604-F9C7-3E4B-BCBE-AD4816CA8F32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1801813" y="4545013"/>
            <a:ext cx="1069975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88" name="Straight Arrow Connector 43">
            <a:extLst>
              <a:ext uri="{FF2B5EF4-FFF2-40B4-BE49-F238E27FC236}">
                <a16:creationId xmlns:a16="http://schemas.microsoft.com/office/drawing/2014/main" id="{5E069576-229E-CF49-A62C-200910974412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6262688" y="4545013"/>
            <a:ext cx="1062037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89" name="Straight Connector 45">
            <a:extLst>
              <a:ext uri="{FF2B5EF4-FFF2-40B4-BE49-F238E27FC236}">
                <a16:creationId xmlns:a16="http://schemas.microsoft.com/office/drawing/2014/main" id="{5FB091F9-EB73-AE42-BD14-708A50E39E86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V="1">
            <a:off x="2368550" y="4327526"/>
            <a:ext cx="517525" cy="48895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90" name="Straight Connector 47">
            <a:extLst>
              <a:ext uri="{FF2B5EF4-FFF2-40B4-BE49-F238E27FC236}">
                <a16:creationId xmlns:a16="http://schemas.microsoft.com/office/drawing/2014/main" id="{EEA4984A-414D-3A4F-9597-7D3CF5BAE68C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1418432" y="3348831"/>
            <a:ext cx="1930400" cy="15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91" name="Straight Arrow Connector 49">
            <a:extLst>
              <a:ext uri="{FF2B5EF4-FFF2-40B4-BE49-F238E27FC236}">
                <a16:creationId xmlns:a16="http://schemas.microsoft.com/office/drawing/2014/main" id="{0F74152E-3648-0949-AFA7-95CA76CC94B1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384425" y="2244725"/>
            <a:ext cx="487363" cy="139700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592" name="Straight Arrow Connector 53">
            <a:extLst>
              <a:ext uri="{FF2B5EF4-FFF2-40B4-BE49-F238E27FC236}">
                <a16:creationId xmlns:a16="http://schemas.microsoft.com/office/drawing/2014/main" id="{301D0E89-314B-9348-9442-E1354DD13AEE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4892675" y="4572000"/>
            <a:ext cx="51593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Title 1">
            <a:extLst>
              <a:ext uri="{FF2B5EF4-FFF2-40B4-BE49-F238E27FC236}">
                <a16:creationId xmlns:a16="http://schemas.microsoft.com/office/drawing/2014/main" id="{02415F68-163C-8541-97B8-D4ACEC6011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Processing Unit</a:t>
            </a:r>
          </a:p>
        </p:txBody>
      </p:sp>
      <p:sp>
        <p:nvSpPr>
          <p:cNvPr id="22530" name="Content Placeholder 2">
            <a:extLst>
              <a:ext uri="{FF2B5EF4-FFF2-40B4-BE49-F238E27FC236}">
                <a16:creationId xmlns:a16="http://schemas.microsoft.com/office/drawing/2014/main" id="{874D0058-619B-1040-B939-A560475B471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The processing unit can consist of many </a:t>
            </a:r>
            <a:r>
              <a:rPr lang="en-US" altLang="en-US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functional units</a:t>
            </a:r>
          </a:p>
          <a:p>
            <a:pPr>
              <a:defRPr/>
            </a:pPr>
            <a:endParaRPr lang="en-US" altLang="en-US" dirty="0">
              <a:solidFill>
                <a:srgbClr val="00B050"/>
              </a:solidFill>
              <a:ea typeface="ＭＳ Ｐゴシック" panose="020B0600070205080204" pitchFamily="34" charset="-128"/>
            </a:endParaRPr>
          </a:p>
          <a:p>
            <a:pPr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We start with a simple </a:t>
            </a:r>
            <a:r>
              <a:rPr lang="en-US" altLang="en-US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Arithmetic and Logic Unit (ALU)</a:t>
            </a:r>
            <a:r>
              <a:rPr lang="en-US" altLang="en-US" dirty="0">
                <a:ea typeface="ＭＳ Ｐゴシック" panose="020B0600070205080204" pitchFamily="34" charset="-128"/>
              </a:rPr>
              <a:t>, which executes computations</a:t>
            </a:r>
          </a:p>
          <a:p>
            <a:pPr lvl="1"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LC-3</a:t>
            </a:r>
            <a:r>
              <a:rPr lang="en-US" altLang="en-US" dirty="0">
                <a:ea typeface="ＭＳ Ｐゴシック" panose="020B0600070205080204" pitchFamily="34" charset="-128"/>
              </a:rPr>
              <a:t>: ADD, AND, NOT (XOR in LC-3b)</a:t>
            </a:r>
          </a:p>
          <a:p>
            <a:pPr lvl="1"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panose="020B0600070205080204" pitchFamily="34" charset="-128"/>
              </a:rPr>
              <a:t>MIPS</a:t>
            </a:r>
            <a:r>
              <a:rPr lang="en-US" altLang="en-US" dirty="0">
                <a:ea typeface="ＭＳ Ｐゴシック" panose="020B0600070205080204" pitchFamily="34" charset="-128"/>
              </a:rPr>
              <a:t>: add, sub, </a:t>
            </a:r>
            <a:r>
              <a:rPr lang="en-US" altLang="en-US" dirty="0" err="1">
                <a:ea typeface="ＭＳ Ｐゴシック" panose="020B0600070205080204" pitchFamily="34" charset="-128"/>
              </a:rPr>
              <a:t>mult</a:t>
            </a:r>
            <a:r>
              <a:rPr lang="en-US" altLang="en-US" dirty="0">
                <a:ea typeface="ＭＳ Ｐゴシック" panose="020B0600070205080204" pitchFamily="34" charset="-128"/>
              </a:rPr>
              <a:t>, and, nor, </a:t>
            </a:r>
            <a:r>
              <a:rPr lang="en-US" altLang="en-US" dirty="0" err="1">
                <a:ea typeface="ＭＳ Ｐゴシック" panose="020B0600070205080204" pitchFamily="34" charset="-128"/>
              </a:rPr>
              <a:t>sll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dirty="0" err="1">
                <a:ea typeface="ＭＳ Ｐゴシック" panose="020B0600070205080204" pitchFamily="34" charset="-128"/>
              </a:rPr>
              <a:t>slr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  <a:r>
              <a:rPr lang="en-US" altLang="en-US" dirty="0" err="1">
                <a:ea typeface="ＭＳ Ｐゴシック" panose="020B0600070205080204" pitchFamily="34" charset="-128"/>
              </a:rPr>
              <a:t>slt</a:t>
            </a:r>
            <a:r>
              <a:rPr lang="mr-IN" altLang="en-US" dirty="0">
                <a:ea typeface="ＭＳ Ｐゴシック" panose="020B0600070205080204" pitchFamily="34" charset="-128"/>
              </a:rPr>
              <a:t>…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1">
              <a:defRPr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The ALU processes quantities that are referred to as </a:t>
            </a:r>
            <a:r>
              <a:rPr lang="en-US" altLang="en-US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words</a:t>
            </a:r>
          </a:p>
          <a:p>
            <a:pPr lvl="1">
              <a:defRPr/>
            </a:pPr>
            <a:r>
              <a:rPr lang="en-US" altLang="en-US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Word length</a:t>
            </a:r>
            <a:r>
              <a:rPr lang="en-US" altLang="en-US" dirty="0">
                <a:ea typeface="ＭＳ Ｐゴシック" panose="020B0600070205080204" pitchFamily="34" charset="-128"/>
              </a:rPr>
              <a:t> in LC-3 is 16 bits</a:t>
            </a:r>
          </a:p>
          <a:p>
            <a:pPr lvl="1"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In MIPS it is 32 bits</a:t>
            </a:r>
          </a:p>
          <a:p>
            <a:pPr>
              <a:defRPr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Temporary storage: </a:t>
            </a:r>
            <a:r>
              <a:rPr lang="en-US" altLang="en-US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Registers</a:t>
            </a:r>
          </a:p>
          <a:p>
            <a:pPr lvl="1">
              <a:defRPr/>
            </a:pPr>
            <a:r>
              <a:rPr lang="en-US" altLang="en-US" dirty="0">
                <a:ea typeface="ＭＳ Ｐゴシック" panose="020B0600070205080204" pitchFamily="34" charset="-128"/>
              </a:rPr>
              <a:t>E.g., to calculate (A+B)*C, the intermediate result of A+B is stored in a register</a:t>
            </a:r>
          </a:p>
        </p:txBody>
      </p:sp>
      <p:sp>
        <p:nvSpPr>
          <p:cNvPr id="67587" name="Slide Number Placeholder 3">
            <a:extLst>
              <a:ext uri="{FF2B5EF4-FFF2-40B4-BE49-F238E27FC236}">
                <a16:creationId xmlns:a16="http://schemas.microsoft.com/office/drawing/2014/main" id="{3F235689-B0B4-7245-898F-97BD6B8E60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EF2A147-059D-CD46-A8AC-0AA7A18F850A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Title 1">
            <a:extLst>
              <a:ext uri="{FF2B5EF4-FFF2-40B4-BE49-F238E27FC236}">
                <a16:creationId xmlns:a16="http://schemas.microsoft.com/office/drawing/2014/main" id="{41F5E361-A4EF-5241-BFFA-36D9FA9B4C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Registers</a:t>
            </a:r>
          </a:p>
        </p:txBody>
      </p:sp>
      <p:sp>
        <p:nvSpPr>
          <p:cNvPr id="51202" name="Content Placeholder 2">
            <a:extLst>
              <a:ext uri="{FF2B5EF4-FFF2-40B4-BE49-F238E27FC236}">
                <a16:creationId xmlns:a16="http://schemas.microsoft.com/office/drawing/2014/main" id="{84713BC0-5370-CB4A-B2D9-2A71AFD5C2E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Memory </a:t>
            </a:r>
            <a:r>
              <a:rPr lang="en-US" altLang="en-US">
                <a:ea typeface="ＭＳ Ｐゴシック" panose="020B0600070205080204" pitchFamily="34" charset="-128"/>
              </a:rPr>
              <a:t>is big but slow</a:t>
            </a:r>
          </a:p>
          <a:p>
            <a:endParaRPr lang="en-US" altLang="en-US">
              <a:solidFill>
                <a:srgbClr val="00B050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Registers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Ensure fast access to operands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Typically one register contains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one word</a:t>
            </a:r>
          </a:p>
          <a:p>
            <a:endParaRPr lang="en-US" altLang="en-US">
              <a:solidFill>
                <a:srgbClr val="00B050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Register set or file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LC-3 has 8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general purpose registers</a:t>
            </a:r>
            <a:r>
              <a:rPr lang="en-US" altLang="en-US">
                <a:ea typeface="ＭＳ Ｐゴシック" panose="020B0600070205080204" pitchFamily="34" charset="-128"/>
              </a:rPr>
              <a:t> (GPR)</a:t>
            </a:r>
          </a:p>
          <a:p>
            <a:pPr lvl="2"/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R0 to R7</a:t>
            </a:r>
            <a:r>
              <a:rPr lang="en-US" altLang="en-US">
                <a:ea typeface="ＭＳ Ｐゴシック" panose="020B0600070205080204" pitchFamily="34" charset="-128"/>
              </a:rPr>
              <a:t>: 3-bit register number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Register size = Word length = 16 bits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MIPS has 32 registers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Register size = Word length = 32 bits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69635" name="Slide Number Placeholder 3">
            <a:extLst>
              <a:ext uri="{FF2B5EF4-FFF2-40B4-BE49-F238E27FC236}">
                <a16:creationId xmlns:a16="http://schemas.microsoft.com/office/drawing/2014/main" id="{7263C042-1045-A049-92B9-EBC491E1870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18729E7-34B6-5347-B9B7-C4C308C802F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Title 1">
            <a:extLst>
              <a:ext uri="{FF2B5EF4-FFF2-40B4-BE49-F238E27FC236}">
                <a16:creationId xmlns:a16="http://schemas.microsoft.com/office/drawing/2014/main" id="{413DDD06-1194-6F40-B840-08152BBDC25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MIPS Register File</a:t>
            </a:r>
          </a:p>
        </p:txBody>
      </p:sp>
      <p:sp>
        <p:nvSpPr>
          <p:cNvPr id="70658" name="Slide Number Placeholder 3">
            <a:extLst>
              <a:ext uri="{FF2B5EF4-FFF2-40B4-BE49-F238E27FC236}">
                <a16:creationId xmlns:a16="http://schemas.microsoft.com/office/drawing/2014/main" id="{25BCFCA7-7EC4-864D-860A-FEE0020EAE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22F71C4-86CE-644F-B09C-DE4E8FEC82A0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13" name="Group 78">
            <a:extLst>
              <a:ext uri="{FF2B5EF4-FFF2-40B4-BE49-F238E27FC236}">
                <a16:creationId xmlns:a16="http://schemas.microsoft.com/office/drawing/2014/main" id="{8B3588B8-014B-E546-8A74-DDC55DFA2AA3}"/>
              </a:ext>
            </a:extLst>
          </p:cNvPr>
          <p:cNvGraphicFramePr>
            <a:graphicFrameLocks noGrp="1"/>
          </p:cNvGraphicFramePr>
          <p:nvPr>
            <p:ph idx="1"/>
            <p:custDataLst>
              <p:tags r:id="rId1"/>
            </p:custDataLst>
          </p:nvPr>
        </p:nvGraphicFramePr>
        <p:xfrm>
          <a:off x="623888" y="1143000"/>
          <a:ext cx="7896225" cy="5159375"/>
        </p:xfrm>
        <a:graphic>
          <a:graphicData uri="http://schemas.openxmlformats.org/drawingml/2006/table">
            <a:tbl>
              <a:tblPr/>
              <a:tblGrid>
                <a:gridCol w="16144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194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Name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35742A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Register Number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35742A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Usage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ahoma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35742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the constant value 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$at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assembler temporary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$v0-$v1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2-3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function return value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$a0-$a3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4-7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function arguments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$t0-$t7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8-15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temporary variables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$s0-$s7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16-23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saved variables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$t8-$t9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24-25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temporary variables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$k0-$k1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26-27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OS temporaries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$gp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28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global pointer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$sp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29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stack pointer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$fp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30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frame pointer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ED6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96875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" charset="0"/>
                          <a:ea typeface="Courier" charset="0"/>
                          <a:cs typeface="Courier" charset="0"/>
                        </a:rPr>
                        <a:t>$ra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charset="0"/>
                        <a:ea typeface="Courier" charset="0"/>
                        <a:cs typeface="Courier" charset="0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31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charset="2"/>
                        <a:defRPr sz="20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charset="2"/>
                        <a:defRPr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charset="2"/>
                        <a:defRPr sz="16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Tahoma" charset="0"/>
                          <a:ea typeface="ＭＳ Ｐゴシック" charset="-128"/>
                        </a:defRPr>
                      </a:lvl9pPr>
                    </a:lstStyle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ahoma" charset="0"/>
                          <a:ea typeface="ＭＳ Ｐゴシック" charset="-128"/>
                        </a:rPr>
                        <a:t>function return address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ＭＳ Ｐゴシック" charset="-128"/>
                      </a:endParaRPr>
                    </a:p>
                  </a:txBody>
                  <a:tcPr marL="107676" marR="107676" marT="45723" marB="4572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C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le 1">
            <a:extLst>
              <a:ext uri="{FF2B5EF4-FFF2-40B4-BE49-F238E27FC236}">
                <a16:creationId xmlns:a16="http://schemas.microsoft.com/office/drawing/2014/main" id="{436F6204-85D4-994E-96E4-921769033C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152400"/>
            <a:ext cx="8915400" cy="1066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Von Neumann Model</a:t>
            </a:r>
          </a:p>
        </p:txBody>
      </p:sp>
      <p:sp>
        <p:nvSpPr>
          <p:cNvPr id="72706" name="Slide Number Placeholder 3">
            <a:extLst>
              <a:ext uri="{FF2B5EF4-FFF2-40B4-BE49-F238E27FC236}">
                <a16:creationId xmlns:a16="http://schemas.microsoft.com/office/drawing/2014/main" id="{6BBBB6D7-A863-EC4D-9609-57D4B95EB7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6196E4F-702A-B04A-9F80-891C325590BC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72707" name="Rectangle 4">
            <a:extLst>
              <a:ext uri="{FF2B5EF4-FFF2-40B4-BE49-F238E27FC236}">
                <a16:creationId xmlns:a16="http://schemas.microsoft.com/office/drawing/2014/main" id="{E93CE7F7-ED68-BF47-BAD0-B1EEEA3704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4830763"/>
            <a:ext cx="3390900" cy="1385887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72708" name="TextBox 7">
            <a:extLst>
              <a:ext uri="{FF2B5EF4-FFF2-40B4-BE49-F238E27FC236}">
                <a16:creationId xmlns:a16="http://schemas.microsoft.com/office/drawing/2014/main" id="{955E7785-BB61-614D-9FF5-A026EAE06E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5040313"/>
            <a:ext cx="19065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CONTROL UNIT</a:t>
            </a:r>
          </a:p>
        </p:txBody>
      </p:sp>
      <p:sp>
        <p:nvSpPr>
          <p:cNvPr id="72709" name="TextBox 8">
            <a:extLst>
              <a:ext uri="{FF2B5EF4-FFF2-40B4-BE49-F238E27FC236}">
                <a16:creationId xmlns:a16="http://schemas.microsoft.com/office/drawing/2014/main" id="{30A8C28C-BF6B-FA4F-882B-4C8915BB94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9925" y="5649913"/>
            <a:ext cx="1057275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PC or IP</a:t>
            </a:r>
          </a:p>
        </p:txBody>
      </p:sp>
      <p:sp>
        <p:nvSpPr>
          <p:cNvPr id="72710" name="TextBox 9">
            <a:extLst>
              <a:ext uri="{FF2B5EF4-FFF2-40B4-BE49-F238E27FC236}">
                <a16:creationId xmlns:a16="http://schemas.microsoft.com/office/drawing/2014/main" id="{BD8664A7-2687-8947-8A74-27BF271BFD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4050" y="5649913"/>
            <a:ext cx="1479550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Inst Register</a:t>
            </a:r>
          </a:p>
        </p:txBody>
      </p:sp>
      <p:sp>
        <p:nvSpPr>
          <p:cNvPr id="72711" name="Rectangle 10">
            <a:extLst>
              <a:ext uri="{FF2B5EF4-FFF2-40B4-BE49-F238E27FC236}">
                <a16:creationId xmlns:a16="http://schemas.microsoft.com/office/drawing/2014/main" id="{BB9E3D1E-1547-B04A-BA1B-60C339FDB7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2927350"/>
            <a:ext cx="3390900" cy="1385888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72712" name="TextBox 11">
            <a:extLst>
              <a:ext uri="{FF2B5EF4-FFF2-40B4-BE49-F238E27FC236}">
                <a16:creationId xmlns:a16="http://schemas.microsoft.com/office/drawing/2014/main" id="{4608EC06-892A-FF4E-8427-246744211E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7413" y="2982913"/>
            <a:ext cx="23256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PROCESSING UNIT</a:t>
            </a:r>
          </a:p>
        </p:txBody>
      </p:sp>
      <p:sp>
        <p:nvSpPr>
          <p:cNvPr id="14" name="Trapezoid 13">
            <a:extLst>
              <a:ext uri="{FF2B5EF4-FFF2-40B4-BE49-F238E27FC236}">
                <a16:creationId xmlns:a16="http://schemas.microsoft.com/office/drawing/2014/main" id="{CE3ECE38-3A52-DA43-9588-520CAC3F479F}"/>
              </a:ext>
            </a:extLst>
          </p:cNvPr>
          <p:cNvSpPr/>
          <p:nvPr/>
        </p:nvSpPr>
        <p:spPr bwMode="auto">
          <a:xfrm rot="10800000">
            <a:off x="3378200" y="3548063"/>
            <a:ext cx="914400" cy="490537"/>
          </a:xfrm>
          <a:prstGeom prst="trapezoid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+mn-ea"/>
              <a:cs typeface="ＭＳ Ｐゴシック" charset="0"/>
            </a:endParaRPr>
          </a:p>
        </p:txBody>
      </p:sp>
      <p:sp>
        <p:nvSpPr>
          <p:cNvPr id="72714" name="TextBox 14">
            <a:extLst>
              <a:ext uri="{FF2B5EF4-FFF2-40B4-BE49-F238E27FC236}">
                <a16:creationId xmlns:a16="http://schemas.microsoft.com/office/drawing/2014/main" id="{EFCEC198-A707-2C49-83AD-70A4FF9767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9488" y="3586163"/>
            <a:ext cx="6334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ALU</a:t>
            </a:r>
          </a:p>
        </p:txBody>
      </p:sp>
      <p:sp>
        <p:nvSpPr>
          <p:cNvPr id="72715" name="TextBox 15">
            <a:extLst>
              <a:ext uri="{FF2B5EF4-FFF2-40B4-BE49-F238E27FC236}">
                <a16:creationId xmlns:a16="http://schemas.microsoft.com/office/drawing/2014/main" id="{FE1B4554-828A-9C44-A750-1E73586D2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2838" y="3548063"/>
            <a:ext cx="825500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TEMP</a:t>
            </a:r>
          </a:p>
        </p:txBody>
      </p:sp>
      <p:sp>
        <p:nvSpPr>
          <p:cNvPr id="72716" name="Rectangle 16">
            <a:extLst>
              <a:ext uri="{FF2B5EF4-FFF2-40B4-BE49-F238E27FC236}">
                <a16:creationId xmlns:a16="http://schemas.microsoft.com/office/drawing/2014/main" id="{A53DE6A3-8489-9D44-A307-FC48F5D65C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1090613"/>
            <a:ext cx="3390900" cy="13843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72717" name="TextBox 17">
            <a:extLst>
              <a:ext uri="{FF2B5EF4-FFF2-40B4-BE49-F238E27FC236}">
                <a16:creationId xmlns:a16="http://schemas.microsoft.com/office/drawing/2014/main" id="{0EC8A764-0638-8343-8542-BB92831288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0650" y="1090613"/>
            <a:ext cx="1219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MEMORY</a:t>
            </a:r>
          </a:p>
        </p:txBody>
      </p:sp>
      <p:sp>
        <p:nvSpPr>
          <p:cNvPr id="72718" name="TextBox 18">
            <a:extLst>
              <a:ext uri="{FF2B5EF4-FFF2-40B4-BE49-F238E27FC236}">
                <a16:creationId xmlns:a16="http://schemas.microsoft.com/office/drawing/2014/main" id="{EC430FEF-AF3B-AB44-8653-7510DCC08B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5225" y="1533525"/>
            <a:ext cx="1724025" cy="3698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 Addr Reg</a:t>
            </a:r>
          </a:p>
        </p:txBody>
      </p:sp>
      <p:sp>
        <p:nvSpPr>
          <p:cNvPr id="72719" name="TextBox 19">
            <a:extLst>
              <a:ext uri="{FF2B5EF4-FFF2-40B4-BE49-F238E27FC236}">
                <a16:creationId xmlns:a16="http://schemas.microsoft.com/office/drawing/2014/main" id="{6578ED34-CE14-DF46-ABE9-B153318343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6813" y="1981200"/>
            <a:ext cx="1736725" cy="3698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 Data Reg</a:t>
            </a:r>
          </a:p>
        </p:txBody>
      </p:sp>
      <p:sp>
        <p:nvSpPr>
          <p:cNvPr id="19472" name="Rectangle 20">
            <a:extLst>
              <a:ext uri="{FF2B5EF4-FFF2-40B4-BE49-F238E27FC236}">
                <a16:creationId xmlns:a16="http://schemas.microsoft.com/office/drawing/2014/main" id="{9EB38078-918E-E747-AC51-1F1DE82A77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913" y="2503488"/>
            <a:ext cx="1604962" cy="20415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en-US" sz="1800">
              <a:latin typeface="Arial" charset="0"/>
            </a:endParaRPr>
          </a:p>
        </p:txBody>
      </p:sp>
      <p:sp>
        <p:nvSpPr>
          <p:cNvPr id="19473" name="Rectangle 21">
            <a:extLst>
              <a:ext uri="{FF2B5EF4-FFF2-40B4-BE49-F238E27FC236}">
                <a16:creationId xmlns:a16="http://schemas.microsoft.com/office/drawing/2014/main" id="{3FBAD6DC-B7C8-5244-B8B6-ED43238F18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5663" y="2503488"/>
            <a:ext cx="1606550" cy="2041525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en-US" sz="1800">
              <a:latin typeface="Arial" charset="0"/>
            </a:endParaRPr>
          </a:p>
        </p:txBody>
      </p:sp>
      <p:sp>
        <p:nvSpPr>
          <p:cNvPr id="72722" name="TextBox 22">
            <a:extLst>
              <a:ext uri="{FF2B5EF4-FFF2-40B4-BE49-F238E27FC236}">
                <a16:creationId xmlns:a16="http://schemas.microsoft.com/office/drawing/2014/main" id="{3033ECE3-2F65-D347-9962-0288CCE349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960688"/>
            <a:ext cx="100012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Keyboard,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Mouse,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72723" name="TextBox 23">
            <a:extLst>
              <a:ext uri="{FF2B5EF4-FFF2-40B4-BE49-F238E27FC236}">
                <a16:creationId xmlns:a16="http://schemas.microsoft.com/office/drawing/2014/main" id="{9E11EE11-075B-B746-A281-92A8A3B00C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7600" y="2960688"/>
            <a:ext cx="113347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OUTPUT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Monitor,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Printer,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cxnSp>
        <p:nvCxnSpPr>
          <p:cNvPr id="72724" name="Straight Arrow Connector 25">
            <a:extLst>
              <a:ext uri="{FF2B5EF4-FFF2-40B4-BE49-F238E27FC236}">
                <a16:creationId xmlns:a16="http://schemas.microsoft.com/office/drawing/2014/main" id="{E3B46290-250F-7B4B-BAD7-8C4BBAB84D04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7036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25" name="Straight Arrow Connector 29">
            <a:extLst>
              <a:ext uri="{FF2B5EF4-FFF2-40B4-BE49-F238E27FC236}">
                <a16:creationId xmlns:a16="http://schemas.microsoft.com/office/drawing/2014/main" id="{11AC5BCE-66E4-B24C-ABD1-95C6277AA782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49228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26" name="Straight Connector 31">
            <a:extLst>
              <a:ext uri="{FF2B5EF4-FFF2-40B4-BE49-F238E27FC236}">
                <a16:creationId xmlns:a16="http://schemas.microsoft.com/office/drawing/2014/main" id="{FE0E2269-67C1-9B45-8030-524D2191CD55}"/>
              </a:ext>
            </a:extLst>
          </p:cNvPr>
          <p:cNvCxnSpPr>
            <a:cxnSpLocks noChangeShapeType="1"/>
            <a:stCxn id="19472" idx="0"/>
          </p:cNvCxnSpPr>
          <p:nvPr/>
        </p:nvCxnSpPr>
        <p:spPr bwMode="auto">
          <a:xfrm rot="16200000" flipV="1">
            <a:off x="632618" y="2018507"/>
            <a:ext cx="9699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27" name="Straight Arrow Connector 33">
            <a:extLst>
              <a:ext uri="{FF2B5EF4-FFF2-40B4-BE49-F238E27FC236}">
                <a16:creationId xmlns:a16="http://schemas.microsoft.com/office/drawing/2014/main" id="{7FC5EC03-9302-AB41-A112-6C1F2EE7618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17600" y="1533525"/>
            <a:ext cx="1754188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28" name="Straight Connector 35">
            <a:extLst>
              <a:ext uri="{FF2B5EF4-FFF2-40B4-BE49-F238E27FC236}">
                <a16:creationId xmlns:a16="http://schemas.microsoft.com/office/drawing/2014/main" id="{2B0AA08C-A2D9-5C4A-B52D-1A9CF7AD963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262688" y="1533525"/>
            <a:ext cx="172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29" name="Straight Arrow Connector 37">
            <a:extLst>
              <a:ext uri="{FF2B5EF4-FFF2-40B4-BE49-F238E27FC236}">
                <a16:creationId xmlns:a16="http://schemas.microsoft.com/office/drawing/2014/main" id="{7D091B0E-4CCC-E64A-9536-E20B061094F5}"/>
              </a:ext>
            </a:extLst>
          </p:cNvPr>
          <p:cNvCxnSpPr>
            <a:cxnSpLocks noChangeShapeType="1"/>
            <a:endCxn id="19473" idx="0"/>
          </p:cNvCxnSpPr>
          <p:nvPr/>
        </p:nvCxnSpPr>
        <p:spPr bwMode="auto">
          <a:xfrm rot="16200000" flipH="1">
            <a:off x="7515225" y="2009776"/>
            <a:ext cx="968375" cy="190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30" name="Straight Arrow Connector 39">
            <a:extLst>
              <a:ext uri="{FF2B5EF4-FFF2-40B4-BE49-F238E27FC236}">
                <a16:creationId xmlns:a16="http://schemas.microsoft.com/office/drawing/2014/main" id="{261FAB5E-3669-794F-85F5-EF2E06EA4A7B}"/>
              </a:ext>
            </a:extLst>
          </p:cNvPr>
          <p:cNvCxnSpPr>
            <a:cxnSpLocks noChangeShapeType="1"/>
            <a:stCxn id="72707" idx="0"/>
            <a:endCxn id="72711" idx="2"/>
          </p:cNvCxnSpPr>
          <p:nvPr/>
        </p:nvCxnSpPr>
        <p:spPr bwMode="auto">
          <a:xfrm rot="5400000" flipH="1" flipV="1">
            <a:off x="4310063" y="4572000"/>
            <a:ext cx="5159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31" name="Straight Arrow Connector 41">
            <a:extLst>
              <a:ext uri="{FF2B5EF4-FFF2-40B4-BE49-F238E27FC236}">
                <a16:creationId xmlns:a16="http://schemas.microsoft.com/office/drawing/2014/main" id="{D690C354-76A5-3642-AA81-932BFAB9A915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1801813" y="4545013"/>
            <a:ext cx="1069975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32" name="Straight Arrow Connector 43">
            <a:extLst>
              <a:ext uri="{FF2B5EF4-FFF2-40B4-BE49-F238E27FC236}">
                <a16:creationId xmlns:a16="http://schemas.microsoft.com/office/drawing/2014/main" id="{82677E1E-2ADD-AB40-B64F-1BFA6E83526E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6262688" y="4545013"/>
            <a:ext cx="1062037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33" name="Straight Connector 45">
            <a:extLst>
              <a:ext uri="{FF2B5EF4-FFF2-40B4-BE49-F238E27FC236}">
                <a16:creationId xmlns:a16="http://schemas.microsoft.com/office/drawing/2014/main" id="{8094ABA7-7372-F84C-90CF-3E7392C83A91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V="1">
            <a:off x="2368550" y="4327526"/>
            <a:ext cx="517525" cy="48895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34" name="Straight Connector 47">
            <a:extLst>
              <a:ext uri="{FF2B5EF4-FFF2-40B4-BE49-F238E27FC236}">
                <a16:creationId xmlns:a16="http://schemas.microsoft.com/office/drawing/2014/main" id="{89CD2702-3574-F347-AED0-283D336BD2A0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1418432" y="3348831"/>
            <a:ext cx="1930400" cy="15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35" name="Straight Arrow Connector 49">
            <a:extLst>
              <a:ext uri="{FF2B5EF4-FFF2-40B4-BE49-F238E27FC236}">
                <a16:creationId xmlns:a16="http://schemas.microsoft.com/office/drawing/2014/main" id="{F38E6BCA-A3D4-9D44-9C9A-359840843F14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384425" y="2244725"/>
            <a:ext cx="487363" cy="139700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2736" name="Straight Arrow Connector 53">
            <a:extLst>
              <a:ext uri="{FF2B5EF4-FFF2-40B4-BE49-F238E27FC236}">
                <a16:creationId xmlns:a16="http://schemas.microsoft.com/office/drawing/2014/main" id="{41923268-B364-9B43-9AF7-DE4849180531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4892675" y="4572000"/>
            <a:ext cx="51593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Title 1">
            <a:extLst>
              <a:ext uri="{FF2B5EF4-FFF2-40B4-BE49-F238E27FC236}">
                <a16:creationId xmlns:a16="http://schemas.microsoft.com/office/drawing/2014/main" id="{1A6686E6-5F9B-234E-8011-CB7D6A5FF4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Input and Output</a:t>
            </a:r>
          </a:p>
        </p:txBody>
      </p:sp>
      <p:sp>
        <p:nvSpPr>
          <p:cNvPr id="23554" name="Content Placeholder 2">
            <a:extLst>
              <a:ext uri="{FF2B5EF4-FFF2-40B4-BE49-F238E27FC236}">
                <a16:creationId xmlns:a16="http://schemas.microsoft.com/office/drawing/2014/main" id="{0A7FC325-913C-514E-BF12-83B74AB26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Many devices can be used for input and output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They are called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peripherals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Input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Keyboard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Mouse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Scanner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Disks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Etc.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Output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Monitor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Printer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Disks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Etc.</a:t>
            </a:r>
          </a:p>
          <a:p>
            <a:pPr lvl="2"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In LC-3, we consider keyboard and monitor</a:t>
            </a:r>
          </a:p>
        </p:txBody>
      </p:sp>
      <p:sp>
        <p:nvSpPr>
          <p:cNvPr id="73731" name="Slide Number Placeholder 3">
            <a:extLst>
              <a:ext uri="{FF2B5EF4-FFF2-40B4-BE49-F238E27FC236}">
                <a16:creationId xmlns:a16="http://schemas.microsoft.com/office/drawing/2014/main" id="{17207071-B8F5-7140-BC17-E4A041602F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49CBF37-7EA0-A34F-BAA7-395A4C0EC0E0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Title 1">
            <a:extLst>
              <a:ext uri="{FF2B5EF4-FFF2-40B4-BE49-F238E27FC236}">
                <a16:creationId xmlns:a16="http://schemas.microsoft.com/office/drawing/2014/main" id="{0B50F301-B7B7-C144-B8EC-3C92E65027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152400"/>
            <a:ext cx="8915400" cy="1066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Von Neumann Model</a:t>
            </a:r>
          </a:p>
        </p:txBody>
      </p:sp>
      <p:sp>
        <p:nvSpPr>
          <p:cNvPr id="75778" name="Slide Number Placeholder 3">
            <a:extLst>
              <a:ext uri="{FF2B5EF4-FFF2-40B4-BE49-F238E27FC236}">
                <a16:creationId xmlns:a16="http://schemas.microsoft.com/office/drawing/2014/main" id="{641FE49F-34EE-3544-8B89-0706D080D0C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9D76A08-E618-9A44-9C68-66D580D0BCFA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75779" name="Rectangle 4">
            <a:extLst>
              <a:ext uri="{FF2B5EF4-FFF2-40B4-BE49-F238E27FC236}">
                <a16:creationId xmlns:a16="http://schemas.microsoft.com/office/drawing/2014/main" id="{94B2A63C-DA55-C841-866A-550BFE2825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4830763"/>
            <a:ext cx="3390900" cy="1385887"/>
          </a:xfrm>
          <a:prstGeom prst="rect">
            <a:avLst/>
          </a:prstGeom>
          <a:solidFill>
            <a:srgbClr val="FF26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75780" name="TextBox 7">
            <a:extLst>
              <a:ext uri="{FF2B5EF4-FFF2-40B4-BE49-F238E27FC236}">
                <a16:creationId xmlns:a16="http://schemas.microsoft.com/office/drawing/2014/main" id="{38740E25-34B7-D94C-9953-7CFEDECF0E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5040313"/>
            <a:ext cx="19065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CONTROL UNIT</a:t>
            </a:r>
          </a:p>
        </p:txBody>
      </p:sp>
      <p:sp>
        <p:nvSpPr>
          <p:cNvPr id="75781" name="TextBox 8">
            <a:extLst>
              <a:ext uri="{FF2B5EF4-FFF2-40B4-BE49-F238E27FC236}">
                <a16:creationId xmlns:a16="http://schemas.microsoft.com/office/drawing/2014/main" id="{BA131392-4968-9E42-B35A-F60A1D1282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9925" y="5649913"/>
            <a:ext cx="1057275" cy="369887"/>
          </a:xfrm>
          <a:prstGeom prst="rect">
            <a:avLst/>
          </a:prstGeom>
          <a:solidFill>
            <a:srgbClr val="FF7E7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PC or IP</a:t>
            </a:r>
          </a:p>
        </p:txBody>
      </p:sp>
      <p:sp>
        <p:nvSpPr>
          <p:cNvPr id="75782" name="TextBox 9">
            <a:extLst>
              <a:ext uri="{FF2B5EF4-FFF2-40B4-BE49-F238E27FC236}">
                <a16:creationId xmlns:a16="http://schemas.microsoft.com/office/drawing/2014/main" id="{93835D15-C12A-3E49-ABAC-1B717E9C14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4050" y="5649913"/>
            <a:ext cx="1479550" cy="369887"/>
          </a:xfrm>
          <a:prstGeom prst="rect">
            <a:avLst/>
          </a:prstGeom>
          <a:solidFill>
            <a:srgbClr val="FF7E7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Inst Register</a:t>
            </a:r>
          </a:p>
        </p:txBody>
      </p:sp>
      <p:sp>
        <p:nvSpPr>
          <p:cNvPr id="75783" name="Rectangle 10">
            <a:extLst>
              <a:ext uri="{FF2B5EF4-FFF2-40B4-BE49-F238E27FC236}">
                <a16:creationId xmlns:a16="http://schemas.microsoft.com/office/drawing/2014/main" id="{6951FF32-350B-6347-82A9-67235A5D44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2927350"/>
            <a:ext cx="3390900" cy="1385888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75784" name="TextBox 11">
            <a:extLst>
              <a:ext uri="{FF2B5EF4-FFF2-40B4-BE49-F238E27FC236}">
                <a16:creationId xmlns:a16="http://schemas.microsoft.com/office/drawing/2014/main" id="{0CF1BDAE-973E-3A4B-9AC7-05116426FD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7413" y="2982913"/>
            <a:ext cx="23256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PROCESSING UNIT</a:t>
            </a:r>
          </a:p>
        </p:txBody>
      </p:sp>
      <p:sp>
        <p:nvSpPr>
          <p:cNvPr id="14" name="Trapezoid 13">
            <a:extLst>
              <a:ext uri="{FF2B5EF4-FFF2-40B4-BE49-F238E27FC236}">
                <a16:creationId xmlns:a16="http://schemas.microsoft.com/office/drawing/2014/main" id="{B880F2AC-6904-A04B-8522-631F820715AD}"/>
              </a:ext>
            </a:extLst>
          </p:cNvPr>
          <p:cNvSpPr/>
          <p:nvPr/>
        </p:nvSpPr>
        <p:spPr bwMode="auto">
          <a:xfrm rot="10800000">
            <a:off x="3378200" y="3548063"/>
            <a:ext cx="914400" cy="490537"/>
          </a:xfrm>
          <a:prstGeom prst="trapezoid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+mn-ea"/>
              <a:cs typeface="ＭＳ Ｐゴシック" charset="0"/>
            </a:endParaRPr>
          </a:p>
        </p:txBody>
      </p:sp>
      <p:sp>
        <p:nvSpPr>
          <p:cNvPr id="75786" name="TextBox 14">
            <a:extLst>
              <a:ext uri="{FF2B5EF4-FFF2-40B4-BE49-F238E27FC236}">
                <a16:creationId xmlns:a16="http://schemas.microsoft.com/office/drawing/2014/main" id="{B0EB493D-D6AA-DC43-BDE6-56F87628FA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9488" y="3586163"/>
            <a:ext cx="6334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ALU</a:t>
            </a:r>
          </a:p>
        </p:txBody>
      </p:sp>
      <p:sp>
        <p:nvSpPr>
          <p:cNvPr id="75787" name="TextBox 15">
            <a:extLst>
              <a:ext uri="{FF2B5EF4-FFF2-40B4-BE49-F238E27FC236}">
                <a16:creationId xmlns:a16="http://schemas.microsoft.com/office/drawing/2014/main" id="{15BFBFE6-754E-FD40-8A8F-934C2665CE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2838" y="3548063"/>
            <a:ext cx="825500" cy="369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TEMP</a:t>
            </a:r>
          </a:p>
        </p:txBody>
      </p:sp>
      <p:sp>
        <p:nvSpPr>
          <p:cNvPr id="75788" name="Rectangle 16">
            <a:extLst>
              <a:ext uri="{FF2B5EF4-FFF2-40B4-BE49-F238E27FC236}">
                <a16:creationId xmlns:a16="http://schemas.microsoft.com/office/drawing/2014/main" id="{237DD4C3-929A-474A-B937-CE7C5AD8EB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1090613"/>
            <a:ext cx="3390900" cy="138430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75789" name="TextBox 17">
            <a:extLst>
              <a:ext uri="{FF2B5EF4-FFF2-40B4-BE49-F238E27FC236}">
                <a16:creationId xmlns:a16="http://schemas.microsoft.com/office/drawing/2014/main" id="{EE819B6E-1735-014F-8675-7071F7622D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0650" y="1090613"/>
            <a:ext cx="1219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MEMORY</a:t>
            </a:r>
          </a:p>
        </p:txBody>
      </p:sp>
      <p:sp>
        <p:nvSpPr>
          <p:cNvPr id="75790" name="TextBox 18">
            <a:extLst>
              <a:ext uri="{FF2B5EF4-FFF2-40B4-BE49-F238E27FC236}">
                <a16:creationId xmlns:a16="http://schemas.microsoft.com/office/drawing/2014/main" id="{2072A911-ECD3-3A45-B851-D6A8476A0F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5225" y="1533525"/>
            <a:ext cx="1724025" cy="3698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 Addr Reg</a:t>
            </a:r>
          </a:p>
        </p:txBody>
      </p:sp>
      <p:sp>
        <p:nvSpPr>
          <p:cNvPr id="75791" name="TextBox 19">
            <a:extLst>
              <a:ext uri="{FF2B5EF4-FFF2-40B4-BE49-F238E27FC236}">
                <a16:creationId xmlns:a16="http://schemas.microsoft.com/office/drawing/2014/main" id="{07B29B23-F0C0-AF48-AC48-74E78D5C14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6813" y="1981200"/>
            <a:ext cx="1736725" cy="3698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 Data Reg</a:t>
            </a:r>
          </a:p>
        </p:txBody>
      </p:sp>
      <p:sp>
        <p:nvSpPr>
          <p:cNvPr id="75792" name="Rectangle 20">
            <a:extLst>
              <a:ext uri="{FF2B5EF4-FFF2-40B4-BE49-F238E27FC236}">
                <a16:creationId xmlns:a16="http://schemas.microsoft.com/office/drawing/2014/main" id="{B4DB0148-5578-0045-BE80-BCBE8EDA1B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913" y="2503488"/>
            <a:ext cx="1604962" cy="2041525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75793" name="Rectangle 21">
            <a:extLst>
              <a:ext uri="{FF2B5EF4-FFF2-40B4-BE49-F238E27FC236}">
                <a16:creationId xmlns:a16="http://schemas.microsoft.com/office/drawing/2014/main" id="{130FC432-B186-C94F-89C5-7EC60ACA9D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5663" y="2503488"/>
            <a:ext cx="1606550" cy="2041525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75794" name="TextBox 22">
            <a:extLst>
              <a:ext uri="{FF2B5EF4-FFF2-40B4-BE49-F238E27FC236}">
                <a16:creationId xmlns:a16="http://schemas.microsoft.com/office/drawing/2014/main" id="{9CC09A16-5D01-B646-9F60-E6DA4FC390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960688"/>
            <a:ext cx="100012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Keyboard,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Mouse,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75795" name="TextBox 23">
            <a:extLst>
              <a:ext uri="{FF2B5EF4-FFF2-40B4-BE49-F238E27FC236}">
                <a16:creationId xmlns:a16="http://schemas.microsoft.com/office/drawing/2014/main" id="{01DC27B0-7E34-5A40-AE3D-A46D79E56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7600" y="2960688"/>
            <a:ext cx="113347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OUTPUT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Monitor,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Printer,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cxnSp>
        <p:nvCxnSpPr>
          <p:cNvPr id="75796" name="Straight Arrow Connector 25">
            <a:extLst>
              <a:ext uri="{FF2B5EF4-FFF2-40B4-BE49-F238E27FC236}">
                <a16:creationId xmlns:a16="http://schemas.microsoft.com/office/drawing/2014/main" id="{C0D0C302-2889-DF43-B7CF-15C181ED9749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7036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797" name="Straight Arrow Connector 29">
            <a:extLst>
              <a:ext uri="{FF2B5EF4-FFF2-40B4-BE49-F238E27FC236}">
                <a16:creationId xmlns:a16="http://schemas.microsoft.com/office/drawing/2014/main" id="{E1169A18-826B-E644-9F2B-267E3DCCDFC6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49228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798" name="Straight Connector 31">
            <a:extLst>
              <a:ext uri="{FF2B5EF4-FFF2-40B4-BE49-F238E27FC236}">
                <a16:creationId xmlns:a16="http://schemas.microsoft.com/office/drawing/2014/main" id="{E9FD893B-4D5B-9E40-8EFC-82BDD0EDCB4F}"/>
              </a:ext>
            </a:extLst>
          </p:cNvPr>
          <p:cNvCxnSpPr>
            <a:cxnSpLocks noChangeShapeType="1"/>
            <a:stCxn id="75792" idx="0"/>
          </p:cNvCxnSpPr>
          <p:nvPr/>
        </p:nvCxnSpPr>
        <p:spPr bwMode="auto">
          <a:xfrm rot="16200000" flipV="1">
            <a:off x="632618" y="2018507"/>
            <a:ext cx="9699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799" name="Straight Arrow Connector 33">
            <a:extLst>
              <a:ext uri="{FF2B5EF4-FFF2-40B4-BE49-F238E27FC236}">
                <a16:creationId xmlns:a16="http://schemas.microsoft.com/office/drawing/2014/main" id="{4ED4B477-05E7-2448-8ABB-A8F27916A83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17600" y="1533525"/>
            <a:ext cx="1754188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800" name="Straight Connector 35">
            <a:extLst>
              <a:ext uri="{FF2B5EF4-FFF2-40B4-BE49-F238E27FC236}">
                <a16:creationId xmlns:a16="http://schemas.microsoft.com/office/drawing/2014/main" id="{2660D11E-69D1-8A4C-99D2-ADE962D4C7D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262688" y="1533525"/>
            <a:ext cx="172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801" name="Straight Arrow Connector 37">
            <a:extLst>
              <a:ext uri="{FF2B5EF4-FFF2-40B4-BE49-F238E27FC236}">
                <a16:creationId xmlns:a16="http://schemas.microsoft.com/office/drawing/2014/main" id="{1A88D6A9-B104-B24E-9451-8CBB2142E1E6}"/>
              </a:ext>
            </a:extLst>
          </p:cNvPr>
          <p:cNvCxnSpPr>
            <a:cxnSpLocks noChangeShapeType="1"/>
            <a:endCxn id="75793" idx="0"/>
          </p:cNvCxnSpPr>
          <p:nvPr/>
        </p:nvCxnSpPr>
        <p:spPr bwMode="auto">
          <a:xfrm rot="16200000" flipH="1">
            <a:off x="7515225" y="2009776"/>
            <a:ext cx="968375" cy="190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802" name="Straight Arrow Connector 39">
            <a:extLst>
              <a:ext uri="{FF2B5EF4-FFF2-40B4-BE49-F238E27FC236}">
                <a16:creationId xmlns:a16="http://schemas.microsoft.com/office/drawing/2014/main" id="{D914C1FC-3309-F048-A445-FC286E61A5F3}"/>
              </a:ext>
            </a:extLst>
          </p:cNvPr>
          <p:cNvCxnSpPr>
            <a:cxnSpLocks noChangeShapeType="1"/>
            <a:stCxn id="75779" idx="0"/>
            <a:endCxn id="75783" idx="2"/>
          </p:cNvCxnSpPr>
          <p:nvPr/>
        </p:nvCxnSpPr>
        <p:spPr bwMode="auto">
          <a:xfrm rot="5400000" flipH="1" flipV="1">
            <a:off x="4310063" y="4572000"/>
            <a:ext cx="5159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803" name="Straight Arrow Connector 41">
            <a:extLst>
              <a:ext uri="{FF2B5EF4-FFF2-40B4-BE49-F238E27FC236}">
                <a16:creationId xmlns:a16="http://schemas.microsoft.com/office/drawing/2014/main" id="{5FD3C8EB-4A5B-5A40-A9D9-64299A1BE042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1801813" y="4545013"/>
            <a:ext cx="1069975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804" name="Straight Arrow Connector 43">
            <a:extLst>
              <a:ext uri="{FF2B5EF4-FFF2-40B4-BE49-F238E27FC236}">
                <a16:creationId xmlns:a16="http://schemas.microsoft.com/office/drawing/2014/main" id="{D7862DCC-628A-4345-98A4-F2661A8B4AC0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6262688" y="4545013"/>
            <a:ext cx="1062037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805" name="Straight Connector 45">
            <a:extLst>
              <a:ext uri="{FF2B5EF4-FFF2-40B4-BE49-F238E27FC236}">
                <a16:creationId xmlns:a16="http://schemas.microsoft.com/office/drawing/2014/main" id="{7A4B69C6-F508-624B-B335-65A9116F2B20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V="1">
            <a:off x="2368550" y="4327526"/>
            <a:ext cx="517525" cy="48895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806" name="Straight Connector 47">
            <a:extLst>
              <a:ext uri="{FF2B5EF4-FFF2-40B4-BE49-F238E27FC236}">
                <a16:creationId xmlns:a16="http://schemas.microsoft.com/office/drawing/2014/main" id="{5399220B-3735-A145-AEF7-EB79C2772A05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1418432" y="3348831"/>
            <a:ext cx="1930400" cy="15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807" name="Straight Arrow Connector 49">
            <a:extLst>
              <a:ext uri="{FF2B5EF4-FFF2-40B4-BE49-F238E27FC236}">
                <a16:creationId xmlns:a16="http://schemas.microsoft.com/office/drawing/2014/main" id="{5EC35E97-C89A-AE4C-8C11-2C0BB801DC91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384425" y="2244725"/>
            <a:ext cx="487363" cy="139700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5808" name="Straight Arrow Connector 53">
            <a:extLst>
              <a:ext uri="{FF2B5EF4-FFF2-40B4-BE49-F238E27FC236}">
                <a16:creationId xmlns:a16="http://schemas.microsoft.com/office/drawing/2014/main" id="{DA80AB4E-A0AF-8341-9AF4-A4600031C16E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4892675" y="4572000"/>
            <a:ext cx="51593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Title 1">
            <a:extLst>
              <a:ext uri="{FF2B5EF4-FFF2-40B4-BE49-F238E27FC236}">
                <a16:creationId xmlns:a16="http://schemas.microsoft.com/office/drawing/2014/main" id="{1FD63740-738F-E14D-A965-F8696C17C8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Control Unit</a:t>
            </a:r>
          </a:p>
        </p:txBody>
      </p:sp>
      <p:sp>
        <p:nvSpPr>
          <p:cNvPr id="24578" name="Content Placeholder 2">
            <a:extLst>
              <a:ext uri="{FF2B5EF4-FFF2-40B4-BE49-F238E27FC236}">
                <a16:creationId xmlns:a16="http://schemas.microsoft.com/office/drawing/2014/main" id="{B370E5FE-A4D3-804C-AB76-94AB75715CE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control unit is similar to the conductor of an orchestra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It conducts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step-by-step process of executing (every instruction in) a program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It keeps track of the instruction being executed with an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instruction register</a:t>
            </a:r>
            <a:r>
              <a:rPr lang="en-US" altLang="en-US">
                <a:ea typeface="ＭＳ Ｐゴシック" panose="020B0600070205080204" pitchFamily="34" charset="-128"/>
              </a:rPr>
              <a:t> (IR), which contains the instruction</a:t>
            </a:r>
            <a:endParaRPr lang="en-US" altLang="en-US">
              <a:solidFill>
                <a:srgbClr val="00B050"/>
              </a:solidFill>
              <a:ea typeface="ＭＳ Ｐゴシック" panose="020B0600070205080204" pitchFamily="34" charset="-128"/>
            </a:endParaRPr>
          </a:p>
          <a:p>
            <a:endParaRPr lang="en-US" altLang="en-US">
              <a:solidFill>
                <a:srgbClr val="00B050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Another register contains the address of the next instruction to execute. It is called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program counter</a:t>
            </a:r>
            <a:r>
              <a:rPr lang="en-US" altLang="en-US">
                <a:ea typeface="ＭＳ Ｐゴシック" panose="020B0600070205080204" pitchFamily="34" charset="-128"/>
              </a:rPr>
              <a:t> (PC) or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instruction pointer</a:t>
            </a:r>
            <a:r>
              <a:rPr lang="en-US" altLang="en-US">
                <a:ea typeface="ＭＳ Ｐゴシック" panose="020B0600070205080204" pitchFamily="34" charset="-128"/>
              </a:rPr>
              <a:t> (IP)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76803" name="Slide Number Placeholder 3">
            <a:extLst>
              <a:ext uri="{FF2B5EF4-FFF2-40B4-BE49-F238E27FC236}">
                <a16:creationId xmlns:a16="http://schemas.microsoft.com/office/drawing/2014/main" id="{685CB3FA-0771-9B49-BD8B-068EBE185A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780778A-9D59-DD44-ACAE-12B5EDD7A20D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itle 1">
            <a:extLst>
              <a:ext uri="{FF2B5EF4-FFF2-40B4-BE49-F238E27FC236}">
                <a16:creationId xmlns:a16="http://schemas.microsoft.com/office/drawing/2014/main" id="{238FBEAD-C073-6B46-BE31-7002F22982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915400" cy="896938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Programmer Visible (Architectural) State</a:t>
            </a:r>
          </a:p>
        </p:txBody>
      </p:sp>
      <p:sp>
        <p:nvSpPr>
          <p:cNvPr id="77826" name="Slide Number Placeholder 3">
            <a:extLst>
              <a:ext uri="{FF2B5EF4-FFF2-40B4-BE49-F238E27FC236}">
                <a16:creationId xmlns:a16="http://schemas.microsoft.com/office/drawing/2014/main" id="{4637093E-02AE-7A4E-B195-FCB068A0BE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5B1FE01-129A-8447-93B8-2EBAE888E76B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39940" name="Rectangle 3">
            <a:extLst>
              <a:ext uri="{FF2B5EF4-FFF2-40B4-BE49-F238E27FC236}">
                <a16:creationId xmlns:a16="http://schemas.microsoft.com/office/drawing/2014/main" id="{07AB2A42-1C5A-6244-894A-AD6422BF45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1506538"/>
            <a:ext cx="2819400" cy="29718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en-US" sz="1800">
              <a:latin typeface="Calibri" charset="0"/>
            </a:endParaRPr>
          </a:p>
        </p:txBody>
      </p:sp>
      <p:sp>
        <p:nvSpPr>
          <p:cNvPr id="77828" name="Rectangle 4">
            <a:extLst>
              <a:ext uri="{FF2B5EF4-FFF2-40B4-BE49-F238E27FC236}">
                <a16:creationId xmlns:a16="http://schemas.microsoft.com/office/drawing/2014/main" id="{14BD6E6B-1EAF-464E-A745-4AB7BAEA14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1506538"/>
            <a:ext cx="2819400" cy="290512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alibri" panose="020F0502020204030204" pitchFamily="34" charset="0"/>
              </a:rPr>
              <a:t>M[0]</a:t>
            </a:r>
          </a:p>
        </p:txBody>
      </p:sp>
      <p:sp>
        <p:nvSpPr>
          <p:cNvPr id="77829" name="Rectangle 5">
            <a:extLst>
              <a:ext uri="{FF2B5EF4-FFF2-40B4-BE49-F238E27FC236}">
                <a16:creationId xmlns:a16="http://schemas.microsoft.com/office/drawing/2014/main" id="{F85AFD47-F905-0645-A168-DD8E26E506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1797050"/>
            <a:ext cx="2819400" cy="288925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alibri" panose="020F0502020204030204" pitchFamily="34" charset="0"/>
              </a:rPr>
              <a:t>M[1]</a:t>
            </a:r>
          </a:p>
        </p:txBody>
      </p:sp>
      <p:sp>
        <p:nvSpPr>
          <p:cNvPr id="77830" name="Rectangle 6">
            <a:extLst>
              <a:ext uri="{FF2B5EF4-FFF2-40B4-BE49-F238E27FC236}">
                <a16:creationId xmlns:a16="http://schemas.microsoft.com/office/drawing/2014/main" id="{D9B30826-29BC-DF43-97F7-DA6EF6CE68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2085975"/>
            <a:ext cx="2819400" cy="290513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alibri" panose="020F0502020204030204" pitchFamily="34" charset="0"/>
              </a:rPr>
              <a:t>M[2]</a:t>
            </a:r>
          </a:p>
        </p:txBody>
      </p:sp>
      <p:sp>
        <p:nvSpPr>
          <p:cNvPr id="77831" name="Rectangle 7">
            <a:extLst>
              <a:ext uri="{FF2B5EF4-FFF2-40B4-BE49-F238E27FC236}">
                <a16:creationId xmlns:a16="http://schemas.microsoft.com/office/drawing/2014/main" id="{A99169C5-E523-5348-B9C5-681F80B899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2376488"/>
            <a:ext cx="2819400" cy="290512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alibri" panose="020F0502020204030204" pitchFamily="34" charset="0"/>
              </a:rPr>
              <a:t>M[3]</a:t>
            </a:r>
          </a:p>
        </p:txBody>
      </p:sp>
      <p:sp>
        <p:nvSpPr>
          <p:cNvPr id="77832" name="Rectangle 8">
            <a:extLst>
              <a:ext uri="{FF2B5EF4-FFF2-40B4-BE49-F238E27FC236}">
                <a16:creationId xmlns:a16="http://schemas.microsoft.com/office/drawing/2014/main" id="{E88C6DEE-C7B4-3B40-B514-C5A530CF07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2667000"/>
            <a:ext cx="2819400" cy="288925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alibri" panose="020F0502020204030204" pitchFamily="34" charset="0"/>
              </a:rPr>
              <a:t>M[4]</a:t>
            </a:r>
          </a:p>
        </p:txBody>
      </p:sp>
      <p:sp>
        <p:nvSpPr>
          <p:cNvPr id="77833" name="Rectangle 9">
            <a:extLst>
              <a:ext uri="{FF2B5EF4-FFF2-40B4-BE49-F238E27FC236}">
                <a16:creationId xmlns:a16="http://schemas.microsoft.com/office/drawing/2014/main" id="{4D034064-DDD9-6F41-BBE9-682601A27A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4187825"/>
            <a:ext cx="2819400" cy="290513"/>
          </a:xfrm>
          <a:prstGeom prst="rect">
            <a:avLst/>
          </a:prstGeom>
          <a:solidFill>
            <a:srgbClr val="00B050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alibri" panose="020F0502020204030204" pitchFamily="34" charset="0"/>
              </a:rPr>
              <a:t>M[N-1]</a:t>
            </a:r>
          </a:p>
        </p:txBody>
      </p:sp>
      <p:sp>
        <p:nvSpPr>
          <p:cNvPr id="77834" name="Rectangle 10">
            <a:extLst>
              <a:ext uri="{FF2B5EF4-FFF2-40B4-BE49-F238E27FC236}">
                <a16:creationId xmlns:a16="http://schemas.microsoft.com/office/drawing/2014/main" id="{96B3D36F-6E98-1C4D-96D2-B435D89376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4419600"/>
            <a:ext cx="48768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alibri" panose="020F0502020204030204" pitchFamily="34" charset="0"/>
              </a:rPr>
              <a:t>Memory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2"/>
                </a:solidFill>
                <a:latin typeface="Calibri" panose="020F0502020204030204" pitchFamily="34" charset="0"/>
              </a:rPr>
              <a:t>array of storage locations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2"/>
                </a:solidFill>
                <a:latin typeface="Calibri" panose="020F0502020204030204" pitchFamily="34" charset="0"/>
              </a:rPr>
              <a:t>indexed by an address</a:t>
            </a:r>
          </a:p>
        </p:txBody>
      </p:sp>
      <p:sp>
        <p:nvSpPr>
          <p:cNvPr id="77835" name="Rectangle 11">
            <a:extLst>
              <a:ext uri="{FF2B5EF4-FFF2-40B4-BE49-F238E27FC236}">
                <a16:creationId xmlns:a16="http://schemas.microsoft.com/office/drawing/2014/main" id="{D4B67BCA-E761-3543-96D3-C456F3D6E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4419600"/>
            <a:ext cx="3276600" cy="287338"/>
          </a:xfrm>
          <a:prstGeom prst="rect">
            <a:avLst/>
          </a:prstGeom>
          <a:solidFill>
            <a:srgbClr val="FF7E79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tIns="0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alibri" panose="020F0502020204030204" pitchFamily="34" charset="0"/>
              </a:rPr>
              <a:t>Program Counter</a:t>
            </a:r>
            <a:endParaRPr lang="en-US" altLang="en-US" sz="1900">
              <a:solidFill>
                <a:schemeClr val="bg2"/>
              </a:solidFill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900">
                <a:solidFill>
                  <a:schemeClr val="bg2"/>
                </a:solidFill>
                <a:latin typeface="Calibri" panose="020F0502020204030204" pitchFamily="34" charset="0"/>
              </a:rPr>
              <a:t>memory address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900">
                <a:solidFill>
                  <a:schemeClr val="bg2"/>
                </a:solidFill>
                <a:latin typeface="Calibri" panose="020F0502020204030204" pitchFamily="34" charset="0"/>
              </a:rPr>
              <a:t>of the current instruction</a:t>
            </a:r>
          </a:p>
        </p:txBody>
      </p:sp>
      <p:grpSp>
        <p:nvGrpSpPr>
          <p:cNvPr id="77836" name="Group 13">
            <a:extLst>
              <a:ext uri="{FF2B5EF4-FFF2-40B4-BE49-F238E27FC236}">
                <a16:creationId xmlns:a16="http://schemas.microsoft.com/office/drawing/2014/main" id="{3367D401-C415-A444-B197-B59D034697A1}"/>
              </a:ext>
            </a:extLst>
          </p:cNvPr>
          <p:cNvGrpSpPr>
            <a:grpSpLocks/>
          </p:cNvGrpSpPr>
          <p:nvPr/>
        </p:nvGrpSpPr>
        <p:grpSpPr bwMode="auto">
          <a:xfrm>
            <a:off x="5334000" y="1447800"/>
            <a:ext cx="4114800" cy="2667000"/>
            <a:chOff x="3168" y="912"/>
            <a:chExt cx="2592" cy="1680"/>
          </a:xfrm>
        </p:grpSpPr>
        <p:sp>
          <p:nvSpPr>
            <p:cNvPr id="77838" name="Rectangle 14">
              <a:extLst>
                <a:ext uri="{FF2B5EF4-FFF2-40B4-BE49-F238E27FC236}">
                  <a16:creationId xmlns:a16="http://schemas.microsoft.com/office/drawing/2014/main" id="{B2934336-0E54-EB48-92BD-0846F6607D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6" y="1008"/>
              <a:ext cx="1200" cy="192"/>
            </a:xfrm>
            <a:prstGeom prst="rect">
              <a:avLst/>
            </a:prstGeom>
            <a:solidFill>
              <a:srgbClr val="35F6FF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latin typeface="Calibri" panose="020F0502020204030204" pitchFamily="34" charset="0"/>
              </a:endParaRPr>
            </a:p>
          </p:txBody>
        </p:sp>
        <p:sp>
          <p:nvSpPr>
            <p:cNvPr id="77839" name="Rectangle 15">
              <a:extLst>
                <a:ext uri="{FF2B5EF4-FFF2-40B4-BE49-F238E27FC236}">
                  <a16:creationId xmlns:a16="http://schemas.microsoft.com/office/drawing/2014/main" id="{33B21D29-DF3E-5143-B6C2-7CDCFF3F5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2" y="1248"/>
              <a:ext cx="1200" cy="192"/>
            </a:xfrm>
            <a:prstGeom prst="rect">
              <a:avLst/>
            </a:prstGeom>
            <a:solidFill>
              <a:srgbClr val="35F6FF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latin typeface="Calibri" panose="020F0502020204030204" pitchFamily="34" charset="0"/>
              </a:endParaRPr>
            </a:p>
          </p:txBody>
        </p:sp>
        <p:sp>
          <p:nvSpPr>
            <p:cNvPr id="77840" name="Rectangle 16">
              <a:extLst>
                <a:ext uri="{FF2B5EF4-FFF2-40B4-BE49-F238E27FC236}">
                  <a16:creationId xmlns:a16="http://schemas.microsoft.com/office/drawing/2014/main" id="{B1950545-3454-284E-8CB7-8E478A5DA0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1104"/>
              <a:ext cx="1200" cy="192"/>
            </a:xfrm>
            <a:prstGeom prst="rect">
              <a:avLst/>
            </a:prstGeom>
            <a:solidFill>
              <a:srgbClr val="35F6FF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latin typeface="Calibri" panose="020F0502020204030204" pitchFamily="34" charset="0"/>
              </a:endParaRPr>
            </a:p>
          </p:txBody>
        </p:sp>
        <p:sp>
          <p:nvSpPr>
            <p:cNvPr id="77841" name="Rectangle 17">
              <a:extLst>
                <a:ext uri="{FF2B5EF4-FFF2-40B4-BE49-F238E27FC236}">
                  <a16:creationId xmlns:a16="http://schemas.microsoft.com/office/drawing/2014/main" id="{AB3BD6D6-9F16-5E40-9C4F-EA75DE0C7C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0" y="912"/>
              <a:ext cx="1200" cy="192"/>
            </a:xfrm>
            <a:prstGeom prst="rect">
              <a:avLst/>
            </a:prstGeom>
            <a:solidFill>
              <a:srgbClr val="35F6FF"/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latin typeface="Calibri" panose="020F0502020204030204" pitchFamily="34" charset="0"/>
              </a:endParaRPr>
            </a:p>
          </p:txBody>
        </p:sp>
        <p:sp>
          <p:nvSpPr>
            <p:cNvPr id="77842" name="Rectangle 18">
              <a:extLst>
                <a:ext uri="{FF2B5EF4-FFF2-40B4-BE49-F238E27FC236}">
                  <a16:creationId xmlns:a16="http://schemas.microsoft.com/office/drawing/2014/main" id="{B2B08B3E-C4FD-8849-9364-AC4B1CE02A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8" y="1536"/>
              <a:ext cx="2592" cy="10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800">
                  <a:latin typeface="Calibri" panose="020F0502020204030204" pitchFamily="34" charset="0"/>
                </a:rPr>
                <a:t>Registers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>
                  <a:solidFill>
                    <a:schemeClr val="bg2"/>
                  </a:solidFill>
                  <a:latin typeface="Calibri" panose="020F0502020204030204" pitchFamily="34" charset="0"/>
                </a:rPr>
                <a:t>-  given special names in the ISA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>
                  <a:solidFill>
                    <a:schemeClr val="bg2"/>
                  </a:solidFill>
                  <a:latin typeface="Calibri" panose="020F0502020204030204" pitchFamily="34" charset="0"/>
                </a:rPr>
                <a:t>     (as opposed to addresses)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2000">
                  <a:solidFill>
                    <a:schemeClr val="bg2"/>
                  </a:solidFill>
                  <a:latin typeface="Calibri" panose="020F0502020204030204" pitchFamily="34" charset="0"/>
                </a:rPr>
                <a:t>-  general vs. special purpose</a:t>
              </a:r>
            </a:p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2000">
                <a:solidFill>
                  <a:schemeClr val="bg2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77837" name="Text Box 12">
            <a:extLst>
              <a:ext uri="{FF2B5EF4-FFF2-40B4-BE49-F238E27FC236}">
                <a16:creationId xmlns:a16="http://schemas.microsoft.com/office/drawing/2014/main" id="{7DB93662-2D55-294D-B42F-F0F5BFF5D6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0" y="5646738"/>
            <a:ext cx="6824663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>
                <a:solidFill>
                  <a:srgbClr val="0000FF"/>
                </a:solidFill>
                <a:latin typeface="Calibri" panose="020F0502020204030204" pitchFamily="34" charset="0"/>
              </a:rPr>
              <a:t>Instructions (and programs) specify how to transform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>
                <a:solidFill>
                  <a:srgbClr val="0000FF"/>
                </a:solidFill>
                <a:latin typeface="Calibri" panose="020F0502020204030204" pitchFamily="34" charset="0"/>
              </a:rPr>
              <a:t>             the values of programmer visible state</a:t>
            </a:r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Title 1">
            <a:extLst>
              <a:ext uri="{FF2B5EF4-FFF2-40B4-BE49-F238E27FC236}">
                <a16:creationId xmlns:a16="http://schemas.microsoft.com/office/drawing/2014/main" id="{50C11859-890F-0F4A-9883-572BEC203D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152400"/>
            <a:ext cx="8915400" cy="1066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Von Neumann Model</a:t>
            </a:r>
          </a:p>
        </p:txBody>
      </p:sp>
      <p:sp>
        <p:nvSpPr>
          <p:cNvPr id="78850" name="Slide Number Placeholder 3">
            <a:extLst>
              <a:ext uri="{FF2B5EF4-FFF2-40B4-BE49-F238E27FC236}">
                <a16:creationId xmlns:a16="http://schemas.microsoft.com/office/drawing/2014/main" id="{C95D1CDF-73C6-B94D-92AE-9E0E0A60FAA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403A7D5-38EA-E74E-AD79-96FA8DBF03A5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78851" name="Rectangle 4">
            <a:extLst>
              <a:ext uri="{FF2B5EF4-FFF2-40B4-BE49-F238E27FC236}">
                <a16:creationId xmlns:a16="http://schemas.microsoft.com/office/drawing/2014/main" id="{16A4B60B-5160-BD40-A16B-EE6F20E07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4830763"/>
            <a:ext cx="3390900" cy="1385887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78852" name="TextBox 7">
            <a:extLst>
              <a:ext uri="{FF2B5EF4-FFF2-40B4-BE49-F238E27FC236}">
                <a16:creationId xmlns:a16="http://schemas.microsoft.com/office/drawing/2014/main" id="{E6EF6CC9-8D85-E145-A340-4A3C05963D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5040313"/>
            <a:ext cx="19065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CONTROL UNIT</a:t>
            </a:r>
          </a:p>
        </p:txBody>
      </p:sp>
      <p:sp>
        <p:nvSpPr>
          <p:cNvPr id="78853" name="TextBox 8">
            <a:extLst>
              <a:ext uri="{FF2B5EF4-FFF2-40B4-BE49-F238E27FC236}">
                <a16:creationId xmlns:a16="http://schemas.microsoft.com/office/drawing/2014/main" id="{349B194C-FB5A-4E49-83DD-03C64F8BA1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9925" y="5649913"/>
            <a:ext cx="1057275" cy="369887"/>
          </a:xfrm>
          <a:prstGeom prst="rect">
            <a:avLst/>
          </a:prstGeom>
          <a:solidFill>
            <a:srgbClr val="FF7E7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PC or IP</a:t>
            </a:r>
          </a:p>
        </p:txBody>
      </p:sp>
      <p:sp>
        <p:nvSpPr>
          <p:cNvPr id="78854" name="TextBox 9">
            <a:extLst>
              <a:ext uri="{FF2B5EF4-FFF2-40B4-BE49-F238E27FC236}">
                <a16:creationId xmlns:a16="http://schemas.microsoft.com/office/drawing/2014/main" id="{C8125ACA-0FA0-0B4C-BF77-BF1FB2B598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4050" y="5649913"/>
            <a:ext cx="1479550" cy="369887"/>
          </a:xfrm>
          <a:prstGeom prst="rect">
            <a:avLst/>
          </a:prstGeom>
          <a:solidFill>
            <a:srgbClr val="FF7E7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Inst Register</a:t>
            </a:r>
          </a:p>
        </p:txBody>
      </p:sp>
      <p:sp>
        <p:nvSpPr>
          <p:cNvPr id="78855" name="Rectangle 10">
            <a:extLst>
              <a:ext uri="{FF2B5EF4-FFF2-40B4-BE49-F238E27FC236}">
                <a16:creationId xmlns:a16="http://schemas.microsoft.com/office/drawing/2014/main" id="{26DB4AEB-A985-FE4D-87D1-4E76721D2C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2927350"/>
            <a:ext cx="3390900" cy="1385888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78856" name="TextBox 11">
            <a:extLst>
              <a:ext uri="{FF2B5EF4-FFF2-40B4-BE49-F238E27FC236}">
                <a16:creationId xmlns:a16="http://schemas.microsoft.com/office/drawing/2014/main" id="{80AC1DB8-21AF-8D43-9576-BF78AC7A74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7413" y="2982913"/>
            <a:ext cx="23256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PROCESSING UNIT</a:t>
            </a:r>
          </a:p>
        </p:txBody>
      </p:sp>
      <p:sp>
        <p:nvSpPr>
          <p:cNvPr id="14" name="Trapezoid 13">
            <a:extLst>
              <a:ext uri="{FF2B5EF4-FFF2-40B4-BE49-F238E27FC236}">
                <a16:creationId xmlns:a16="http://schemas.microsoft.com/office/drawing/2014/main" id="{60A0F442-0B3B-6A4E-96B5-99975B89CACC}"/>
              </a:ext>
            </a:extLst>
          </p:cNvPr>
          <p:cNvSpPr/>
          <p:nvPr/>
        </p:nvSpPr>
        <p:spPr bwMode="auto">
          <a:xfrm rot="10800000">
            <a:off x="3378200" y="3548063"/>
            <a:ext cx="914400" cy="490537"/>
          </a:xfrm>
          <a:prstGeom prst="trapezoid">
            <a:avLst/>
          </a:prstGeom>
          <a:solidFill>
            <a:srgbClr val="35F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+mn-ea"/>
              <a:cs typeface="ＭＳ Ｐゴシック" charset="0"/>
            </a:endParaRPr>
          </a:p>
        </p:txBody>
      </p:sp>
      <p:sp>
        <p:nvSpPr>
          <p:cNvPr id="78858" name="TextBox 14">
            <a:extLst>
              <a:ext uri="{FF2B5EF4-FFF2-40B4-BE49-F238E27FC236}">
                <a16:creationId xmlns:a16="http://schemas.microsoft.com/office/drawing/2014/main" id="{EF19463F-B81C-DE42-973D-6B564CF85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9488" y="3586163"/>
            <a:ext cx="6334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ALU</a:t>
            </a:r>
          </a:p>
        </p:txBody>
      </p:sp>
      <p:sp>
        <p:nvSpPr>
          <p:cNvPr id="78859" name="TextBox 15">
            <a:extLst>
              <a:ext uri="{FF2B5EF4-FFF2-40B4-BE49-F238E27FC236}">
                <a16:creationId xmlns:a16="http://schemas.microsoft.com/office/drawing/2014/main" id="{89DE36F5-12FD-B54C-BC64-E0D2BD45E6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2838" y="3548063"/>
            <a:ext cx="825500" cy="369887"/>
          </a:xfrm>
          <a:prstGeom prst="rect">
            <a:avLst/>
          </a:prstGeom>
          <a:solidFill>
            <a:srgbClr val="35F6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TEMP</a:t>
            </a:r>
          </a:p>
        </p:txBody>
      </p:sp>
      <p:sp>
        <p:nvSpPr>
          <p:cNvPr id="78860" name="Rectangle 16">
            <a:extLst>
              <a:ext uri="{FF2B5EF4-FFF2-40B4-BE49-F238E27FC236}">
                <a16:creationId xmlns:a16="http://schemas.microsoft.com/office/drawing/2014/main" id="{02A47143-0858-BB44-882A-A24C279831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1090613"/>
            <a:ext cx="3390900" cy="1384300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solidFill>
                <a:srgbClr val="00B050"/>
              </a:solidFill>
              <a:latin typeface="Arial" panose="020B0604020202020204" pitchFamily="34" charset="0"/>
            </a:endParaRPr>
          </a:p>
        </p:txBody>
      </p:sp>
      <p:sp>
        <p:nvSpPr>
          <p:cNvPr id="78861" name="TextBox 17">
            <a:extLst>
              <a:ext uri="{FF2B5EF4-FFF2-40B4-BE49-F238E27FC236}">
                <a16:creationId xmlns:a16="http://schemas.microsoft.com/office/drawing/2014/main" id="{443724B0-C79E-4449-B43A-C68EA65D6B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0650" y="1090613"/>
            <a:ext cx="1219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MEMORY</a:t>
            </a:r>
          </a:p>
        </p:txBody>
      </p:sp>
      <p:sp>
        <p:nvSpPr>
          <p:cNvPr id="38926" name="TextBox 18">
            <a:extLst>
              <a:ext uri="{FF2B5EF4-FFF2-40B4-BE49-F238E27FC236}">
                <a16:creationId xmlns:a16="http://schemas.microsoft.com/office/drawing/2014/main" id="{A93A9ADC-788D-4343-AF8F-EA4D69236C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5225" y="1533525"/>
            <a:ext cx="1724025" cy="3698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1800" dirty="0">
                <a:latin typeface="Arial" charset="0"/>
              </a:rPr>
              <a:t>Mem </a:t>
            </a:r>
            <a:r>
              <a:rPr lang="en-US" altLang="en-US" sz="1800" dirty="0" err="1">
                <a:latin typeface="Arial" charset="0"/>
              </a:rPr>
              <a:t>Addr</a:t>
            </a:r>
            <a:r>
              <a:rPr lang="en-US" altLang="en-US" sz="1800" dirty="0">
                <a:latin typeface="Arial" charset="0"/>
              </a:rPr>
              <a:t> </a:t>
            </a:r>
            <a:r>
              <a:rPr lang="en-US" altLang="en-US" sz="1800" dirty="0" err="1">
                <a:latin typeface="Arial" charset="0"/>
              </a:rPr>
              <a:t>Reg</a:t>
            </a:r>
            <a:endParaRPr lang="en-US" altLang="en-US" sz="1800" dirty="0">
              <a:latin typeface="Arial" charset="0"/>
            </a:endParaRPr>
          </a:p>
        </p:txBody>
      </p:sp>
      <p:sp>
        <p:nvSpPr>
          <p:cNvPr id="38927" name="TextBox 19">
            <a:extLst>
              <a:ext uri="{FF2B5EF4-FFF2-40B4-BE49-F238E27FC236}">
                <a16:creationId xmlns:a16="http://schemas.microsoft.com/office/drawing/2014/main" id="{76577957-60ED-9E4C-814D-1AE61F07D8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6813" y="1981200"/>
            <a:ext cx="1736725" cy="3698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1800">
                <a:latin typeface="Arial" charset="0"/>
              </a:rPr>
              <a:t>Mem Data Reg</a:t>
            </a:r>
          </a:p>
        </p:txBody>
      </p:sp>
      <p:sp>
        <p:nvSpPr>
          <p:cNvPr id="38928" name="Rectangle 20">
            <a:extLst>
              <a:ext uri="{FF2B5EF4-FFF2-40B4-BE49-F238E27FC236}">
                <a16:creationId xmlns:a16="http://schemas.microsoft.com/office/drawing/2014/main" id="{B873EA24-242D-1A4D-AAB2-3BE6CCDD4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913" y="2503488"/>
            <a:ext cx="1604962" cy="20415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en-US" sz="1800">
              <a:latin typeface="Arial" charset="0"/>
            </a:endParaRPr>
          </a:p>
        </p:txBody>
      </p:sp>
      <p:sp>
        <p:nvSpPr>
          <p:cNvPr id="38929" name="Rectangle 21">
            <a:extLst>
              <a:ext uri="{FF2B5EF4-FFF2-40B4-BE49-F238E27FC236}">
                <a16:creationId xmlns:a16="http://schemas.microsoft.com/office/drawing/2014/main" id="{21D7B37F-BFB6-C949-AD00-9E7D6A535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5663" y="2503488"/>
            <a:ext cx="1606550" cy="2041525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en-US" sz="1800">
              <a:latin typeface="Arial" charset="0"/>
            </a:endParaRPr>
          </a:p>
        </p:txBody>
      </p:sp>
      <p:sp>
        <p:nvSpPr>
          <p:cNvPr id="78866" name="TextBox 22">
            <a:extLst>
              <a:ext uri="{FF2B5EF4-FFF2-40B4-BE49-F238E27FC236}">
                <a16:creationId xmlns:a16="http://schemas.microsoft.com/office/drawing/2014/main" id="{353743E6-0302-4347-8BB1-6D8CCA1B59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960688"/>
            <a:ext cx="100012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Keyboard,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Mouse,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78867" name="TextBox 23">
            <a:extLst>
              <a:ext uri="{FF2B5EF4-FFF2-40B4-BE49-F238E27FC236}">
                <a16:creationId xmlns:a16="http://schemas.microsoft.com/office/drawing/2014/main" id="{15C60D27-BE54-C44C-A389-E2D48A0A5F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7600" y="2960688"/>
            <a:ext cx="113347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OUTPUT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Monitor,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Printer,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cxnSp>
        <p:nvCxnSpPr>
          <p:cNvPr id="78868" name="Straight Arrow Connector 25">
            <a:extLst>
              <a:ext uri="{FF2B5EF4-FFF2-40B4-BE49-F238E27FC236}">
                <a16:creationId xmlns:a16="http://schemas.microsoft.com/office/drawing/2014/main" id="{8027838C-73B0-5048-BDEA-03B8F0351F61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7036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69" name="Straight Arrow Connector 29">
            <a:extLst>
              <a:ext uri="{FF2B5EF4-FFF2-40B4-BE49-F238E27FC236}">
                <a16:creationId xmlns:a16="http://schemas.microsoft.com/office/drawing/2014/main" id="{81DB6F8E-0739-E841-8D19-2B4DD8C17EE9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49228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0" name="Straight Connector 31">
            <a:extLst>
              <a:ext uri="{FF2B5EF4-FFF2-40B4-BE49-F238E27FC236}">
                <a16:creationId xmlns:a16="http://schemas.microsoft.com/office/drawing/2014/main" id="{F36C4CB1-FFDE-E34D-A689-318712E3DE8F}"/>
              </a:ext>
            </a:extLst>
          </p:cNvPr>
          <p:cNvCxnSpPr>
            <a:cxnSpLocks noChangeShapeType="1"/>
            <a:stCxn id="38928" idx="0"/>
          </p:cNvCxnSpPr>
          <p:nvPr/>
        </p:nvCxnSpPr>
        <p:spPr bwMode="auto">
          <a:xfrm rot="16200000" flipV="1">
            <a:off x="632618" y="2018507"/>
            <a:ext cx="9699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1" name="Straight Arrow Connector 33">
            <a:extLst>
              <a:ext uri="{FF2B5EF4-FFF2-40B4-BE49-F238E27FC236}">
                <a16:creationId xmlns:a16="http://schemas.microsoft.com/office/drawing/2014/main" id="{B75F26C2-4E19-FB45-9EA5-5C29D278E5B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17600" y="1533525"/>
            <a:ext cx="1754188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2" name="Straight Connector 35">
            <a:extLst>
              <a:ext uri="{FF2B5EF4-FFF2-40B4-BE49-F238E27FC236}">
                <a16:creationId xmlns:a16="http://schemas.microsoft.com/office/drawing/2014/main" id="{458941DA-9C7F-754E-A84C-46BD8912CBE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262688" y="1533525"/>
            <a:ext cx="172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3" name="Straight Arrow Connector 37">
            <a:extLst>
              <a:ext uri="{FF2B5EF4-FFF2-40B4-BE49-F238E27FC236}">
                <a16:creationId xmlns:a16="http://schemas.microsoft.com/office/drawing/2014/main" id="{485A7594-9D51-9A43-B578-524A84C5AED3}"/>
              </a:ext>
            </a:extLst>
          </p:cNvPr>
          <p:cNvCxnSpPr>
            <a:cxnSpLocks noChangeShapeType="1"/>
            <a:endCxn id="38929" idx="0"/>
          </p:cNvCxnSpPr>
          <p:nvPr/>
        </p:nvCxnSpPr>
        <p:spPr bwMode="auto">
          <a:xfrm rot="16200000" flipH="1">
            <a:off x="7515225" y="2009776"/>
            <a:ext cx="968375" cy="190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4" name="Straight Arrow Connector 39">
            <a:extLst>
              <a:ext uri="{FF2B5EF4-FFF2-40B4-BE49-F238E27FC236}">
                <a16:creationId xmlns:a16="http://schemas.microsoft.com/office/drawing/2014/main" id="{E76CB79C-D695-3A47-866F-4DF024E243AA}"/>
              </a:ext>
            </a:extLst>
          </p:cNvPr>
          <p:cNvCxnSpPr>
            <a:cxnSpLocks noChangeShapeType="1"/>
            <a:stCxn id="78851" idx="0"/>
            <a:endCxn id="78855" idx="2"/>
          </p:cNvCxnSpPr>
          <p:nvPr/>
        </p:nvCxnSpPr>
        <p:spPr bwMode="auto">
          <a:xfrm rot="5400000" flipH="1" flipV="1">
            <a:off x="4310063" y="4572000"/>
            <a:ext cx="5159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5" name="Straight Arrow Connector 41">
            <a:extLst>
              <a:ext uri="{FF2B5EF4-FFF2-40B4-BE49-F238E27FC236}">
                <a16:creationId xmlns:a16="http://schemas.microsoft.com/office/drawing/2014/main" id="{D332A987-FA54-6747-9F6D-EDB6DA180F11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1801813" y="4545013"/>
            <a:ext cx="1069975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6" name="Straight Arrow Connector 43">
            <a:extLst>
              <a:ext uri="{FF2B5EF4-FFF2-40B4-BE49-F238E27FC236}">
                <a16:creationId xmlns:a16="http://schemas.microsoft.com/office/drawing/2014/main" id="{4C6211ED-7B89-3B49-9544-BFDC71DE9C6D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6262688" y="4545013"/>
            <a:ext cx="1062037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7" name="Straight Connector 45">
            <a:extLst>
              <a:ext uri="{FF2B5EF4-FFF2-40B4-BE49-F238E27FC236}">
                <a16:creationId xmlns:a16="http://schemas.microsoft.com/office/drawing/2014/main" id="{21580D28-B1C6-D449-A663-AC9D645DBCD0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V="1">
            <a:off x="2368550" y="4327526"/>
            <a:ext cx="517525" cy="48895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8" name="Straight Connector 47">
            <a:extLst>
              <a:ext uri="{FF2B5EF4-FFF2-40B4-BE49-F238E27FC236}">
                <a16:creationId xmlns:a16="http://schemas.microsoft.com/office/drawing/2014/main" id="{731E9809-AACD-8E46-AB34-E29B34761786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1418432" y="3348831"/>
            <a:ext cx="1930400" cy="15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79" name="Straight Arrow Connector 49">
            <a:extLst>
              <a:ext uri="{FF2B5EF4-FFF2-40B4-BE49-F238E27FC236}">
                <a16:creationId xmlns:a16="http://schemas.microsoft.com/office/drawing/2014/main" id="{C9B0C27A-25E3-EE40-816F-0C1D96E551EE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384425" y="2244725"/>
            <a:ext cx="487363" cy="139700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8880" name="Straight Arrow Connector 53">
            <a:extLst>
              <a:ext uri="{FF2B5EF4-FFF2-40B4-BE49-F238E27FC236}">
                <a16:creationId xmlns:a16="http://schemas.microsoft.com/office/drawing/2014/main" id="{1CE15F4F-9457-A34C-98B3-8328ECF668E0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4892675" y="4572000"/>
            <a:ext cx="51593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01A55-FD79-CC49-AC49-E1BE983CB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Extra Assignment: </a:t>
            </a:r>
            <a:r>
              <a:rPr lang="en-US" dirty="0"/>
              <a:t>Moore’s Law (I)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6DE0A-2252-914B-BB94-3FF62B0FD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193723"/>
          </a:xfrm>
        </p:spPr>
        <p:txBody>
          <a:bodyPr/>
          <a:lstStyle/>
          <a:p>
            <a:r>
              <a:rPr lang="en-US" b="1" dirty="0">
                <a:solidFill>
                  <a:srgbClr val="0432FF"/>
                </a:solidFill>
              </a:rPr>
              <a:t>Paper review</a:t>
            </a:r>
          </a:p>
          <a:p>
            <a:r>
              <a:rPr lang="en-US" dirty="0">
                <a:hlinkClick r:id="rId2"/>
              </a:rPr>
              <a:t>G.E. Moore. "Cramming more components onto integrated circuits," Electronics magazine, 1965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rgbClr val="0000FF"/>
                </a:solidFill>
              </a:rPr>
              <a:t>Optional Assignment – for 1% extra credit</a:t>
            </a:r>
          </a:p>
          <a:p>
            <a:pPr lvl="1"/>
            <a:r>
              <a:rPr lang="en-US" b="1" dirty="0"/>
              <a:t>Write a 1-page review </a:t>
            </a:r>
          </a:p>
          <a:p>
            <a:pPr lvl="1"/>
            <a:r>
              <a:rPr lang="en-US" dirty="0"/>
              <a:t>Upload PDF file to Moodle – Deadline: April 1</a:t>
            </a:r>
            <a:endParaRPr lang="en-US" b="1" dirty="0"/>
          </a:p>
          <a:p>
            <a:pPr marL="344487" lvl="1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I strongly recommend that you </a:t>
            </a:r>
            <a:r>
              <a:rPr lang="en-US" dirty="0">
                <a:solidFill>
                  <a:srgbClr val="FF0000"/>
                </a:solidFill>
              </a:rPr>
              <a:t>follow my guidelines for (paper) review</a:t>
            </a:r>
            <a:r>
              <a:rPr lang="en-US" dirty="0"/>
              <a:t> (see next slide)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57886-5517-F547-AA72-70E057C879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4A640EF-F0E2-4E49-9455-7E266BCEBB78}" type="slidenum"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0809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Title 1">
            <a:extLst>
              <a:ext uri="{FF2B5EF4-FFF2-40B4-BE49-F238E27FC236}">
                <a16:creationId xmlns:a16="http://schemas.microsoft.com/office/drawing/2014/main" id="{B35BB122-97E5-844C-8B97-868F6BF519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800">
                <a:ea typeface="ＭＳ Ｐゴシック" panose="020B0600070205080204" pitchFamily="34" charset="-128"/>
              </a:rPr>
              <a:t>Von Neumann Model: Two Key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6598B-8A85-CB40-943E-A9263E0C66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96950"/>
            <a:ext cx="8839200" cy="51943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Von Neumann model is also called </a:t>
            </a:r>
            <a:r>
              <a:rPr lang="en-US" altLang="en-US" i="1">
                <a:ea typeface="ＭＳ Ｐゴシック" panose="020B0600070205080204" pitchFamily="34" charset="-128"/>
              </a:rPr>
              <a:t>stored program computer </a:t>
            </a:r>
            <a:r>
              <a:rPr lang="en-US" altLang="en-US">
                <a:ea typeface="ＭＳ Ｐゴシック" panose="020B0600070205080204" pitchFamily="34" charset="-128"/>
              </a:rPr>
              <a:t>(instructions in memory). It has two key properties:</a:t>
            </a:r>
          </a:p>
          <a:p>
            <a:endParaRPr lang="en-US" altLang="en-US" sz="1400"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Stored program</a:t>
            </a:r>
          </a:p>
          <a:p>
            <a:pPr lvl="1"/>
            <a:r>
              <a:rPr lang="en-US" altLang="en-US" sz="2000">
                <a:ea typeface="ＭＳ Ｐゴシック" panose="020B0600070205080204" pitchFamily="34" charset="-128"/>
              </a:rPr>
              <a:t>Instructions stored in a linear memory array</a:t>
            </a:r>
          </a:p>
          <a:p>
            <a:pPr lvl="1"/>
            <a:r>
              <a:rPr lang="en-US" altLang="en-US" sz="2000">
                <a:solidFill>
                  <a:srgbClr val="0000FF"/>
                </a:solidFill>
                <a:ea typeface="ＭＳ Ｐゴシック" panose="020B0600070205080204" pitchFamily="34" charset="-128"/>
              </a:rPr>
              <a:t>Memory is unified </a:t>
            </a:r>
            <a:r>
              <a:rPr lang="en-US" altLang="en-US" sz="2000">
                <a:ea typeface="ＭＳ Ｐゴシック" panose="020B0600070205080204" pitchFamily="34" charset="-128"/>
              </a:rPr>
              <a:t>between instructions and data</a:t>
            </a:r>
          </a:p>
          <a:p>
            <a:pPr lvl="2"/>
            <a:r>
              <a:rPr lang="en-US" altLang="en-US">
                <a:solidFill>
                  <a:srgbClr val="0000FF"/>
                </a:solidFill>
                <a:ea typeface="ＭＳ Ｐゴシック" panose="020B0600070205080204" pitchFamily="34" charset="-128"/>
              </a:rPr>
              <a:t>The interpretation of a stored value depends on the control signals</a:t>
            </a:r>
          </a:p>
          <a:p>
            <a:pPr lvl="2"/>
            <a:endParaRPr lang="en-US" altLang="en-US" sz="1400">
              <a:ea typeface="ＭＳ Ｐゴシック" panose="020B0600070205080204" pitchFamily="34" charset="-128"/>
            </a:endParaRPr>
          </a:p>
          <a:p>
            <a:pPr lvl="2"/>
            <a:endParaRPr lang="en-US" altLang="en-US" sz="1400"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Sequential instruction processing</a:t>
            </a:r>
          </a:p>
          <a:p>
            <a:pPr lvl="1"/>
            <a:r>
              <a:rPr lang="en-US" altLang="en-US" sz="2000">
                <a:ea typeface="ＭＳ Ｐゴシック" panose="020B0600070205080204" pitchFamily="34" charset="-128"/>
              </a:rPr>
              <a:t>One instruction processed (fetched, executed, completed) at a time</a:t>
            </a:r>
          </a:p>
          <a:p>
            <a:pPr lvl="1"/>
            <a:r>
              <a:rPr lang="en-US" altLang="en-US" sz="2000">
                <a:solidFill>
                  <a:srgbClr val="0000FF"/>
                </a:solidFill>
                <a:ea typeface="ＭＳ Ｐゴシック" panose="020B0600070205080204" pitchFamily="34" charset="-128"/>
              </a:rPr>
              <a:t>Program counter (instruction pointer) </a:t>
            </a:r>
            <a:r>
              <a:rPr lang="en-US" altLang="en-US" sz="2000">
                <a:ea typeface="ＭＳ Ｐゴシック" panose="020B0600070205080204" pitchFamily="34" charset="-128"/>
              </a:rPr>
              <a:t>identifies the current instruction</a:t>
            </a:r>
          </a:p>
          <a:p>
            <a:pPr lvl="1"/>
            <a:r>
              <a:rPr lang="en-US" altLang="en-US" sz="2000">
                <a:solidFill>
                  <a:srgbClr val="0000FF"/>
                </a:solidFill>
                <a:ea typeface="ＭＳ Ｐゴシック" panose="020B0600070205080204" pitchFamily="34" charset="-128"/>
              </a:rPr>
              <a:t>Program counter is advanced sequentially</a:t>
            </a:r>
            <a:r>
              <a:rPr lang="en-US" altLang="en-US" sz="2000">
                <a:ea typeface="ＭＳ Ｐゴシック" panose="020B0600070205080204" pitchFamily="34" charset="-128"/>
              </a:rPr>
              <a:t> except for control transfer instructions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79875" name="Slide Number Placeholder 3">
            <a:extLst>
              <a:ext uri="{FF2B5EF4-FFF2-40B4-BE49-F238E27FC236}">
                <a16:creationId xmlns:a16="http://schemas.microsoft.com/office/drawing/2014/main" id="{A05EB32A-013A-AB46-BA12-E8B17A9FC7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49F1BA1-BE02-414B-AE94-9A90B7289BC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Title 4">
            <a:extLst>
              <a:ext uri="{FF2B5EF4-FFF2-40B4-BE49-F238E27FC236}">
                <a16:creationId xmlns:a16="http://schemas.microsoft.com/office/drawing/2014/main" id="{3309C16E-DF0C-8B49-A8E9-DE70B15B78E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LC-3: A Von Neumann Machine</a:t>
            </a:r>
          </a:p>
        </p:txBody>
      </p:sp>
      <p:sp>
        <p:nvSpPr>
          <p:cNvPr id="80898" name="Subtitle 5">
            <a:extLst>
              <a:ext uri="{FF2B5EF4-FFF2-40B4-BE49-F238E27FC236}">
                <a16:creationId xmlns:a16="http://schemas.microsoft.com/office/drawing/2014/main" id="{8FB3E58E-768F-004D-9A56-3E21AA64F63A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80899" name="Slide Number Placeholder 3">
            <a:extLst>
              <a:ext uri="{FF2B5EF4-FFF2-40B4-BE49-F238E27FC236}">
                <a16:creationId xmlns:a16="http://schemas.microsoft.com/office/drawing/2014/main" id="{45E95D52-4EB4-9346-9E62-1797F76EC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A65189E-CE9E-C64C-8EC3-D6DA6FC63C4A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itle 1">
            <a:extLst>
              <a:ext uri="{FF2B5EF4-FFF2-40B4-BE49-F238E27FC236}">
                <a16:creationId xmlns:a16="http://schemas.microsoft.com/office/drawing/2014/main" id="{0F2A5E31-B8F9-2E44-B381-4231C4B2EF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LC-3: A Von Neumann Machine</a:t>
            </a:r>
          </a:p>
        </p:txBody>
      </p:sp>
      <p:sp>
        <p:nvSpPr>
          <p:cNvPr id="81922" name="Slide Number Placeholder 3">
            <a:extLst>
              <a:ext uri="{FF2B5EF4-FFF2-40B4-BE49-F238E27FC236}">
                <a16:creationId xmlns:a16="http://schemas.microsoft.com/office/drawing/2014/main" id="{FA7F0D6F-975A-F348-93F7-1A958217565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DE6C27F-6CFF-E248-B48C-39514B757863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81923" name="Group 6">
            <a:extLst>
              <a:ext uri="{FF2B5EF4-FFF2-40B4-BE49-F238E27FC236}">
                <a16:creationId xmlns:a16="http://schemas.microsoft.com/office/drawing/2014/main" id="{900B7D53-2835-0F47-8C88-01080C5E62B9}"/>
              </a:ext>
            </a:extLst>
          </p:cNvPr>
          <p:cNvGrpSpPr>
            <a:grpSpLocks/>
          </p:cNvGrpSpPr>
          <p:nvPr/>
        </p:nvGrpSpPr>
        <p:grpSpPr bwMode="auto">
          <a:xfrm>
            <a:off x="2185988" y="914400"/>
            <a:ext cx="4772025" cy="5943600"/>
            <a:chOff x="2185616" y="914400"/>
            <a:chExt cx="4772768" cy="5943600"/>
          </a:xfrm>
        </p:grpSpPr>
        <p:pic>
          <p:nvPicPr>
            <p:cNvPr id="81965" name="Picture 2">
              <a:extLst>
                <a:ext uri="{FF2B5EF4-FFF2-40B4-BE49-F238E27FC236}">
                  <a16:creationId xmlns:a16="http://schemas.microsoft.com/office/drawing/2014/main" id="{3BC37DF5-C69A-D545-BD0B-1019B7627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85616" y="914400"/>
              <a:ext cx="4772768" cy="594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966" name="Rectangle 4">
              <a:extLst>
                <a:ext uri="{FF2B5EF4-FFF2-40B4-BE49-F238E27FC236}">
                  <a16:creationId xmlns:a16="http://schemas.microsoft.com/office/drawing/2014/main" id="{95D1E22D-B552-F74E-A88E-3B4288CFB6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6600" y="1600200"/>
              <a:ext cx="1905000" cy="2819400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81967" name="Rectangle 9">
              <a:extLst>
                <a:ext uri="{FF2B5EF4-FFF2-40B4-BE49-F238E27FC236}">
                  <a16:creationId xmlns:a16="http://schemas.microsoft.com/office/drawing/2014/main" id="{337FA547-AA97-444E-8743-84EA126821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1600200"/>
              <a:ext cx="1600200" cy="2819400"/>
            </a:xfrm>
            <a:prstGeom prst="rect">
              <a:avLst/>
            </a:prstGeom>
            <a:solidFill>
              <a:srgbClr val="00B0F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81968" name="Rectangle 10">
              <a:extLst>
                <a:ext uri="{FF2B5EF4-FFF2-40B4-BE49-F238E27FC236}">
                  <a16:creationId xmlns:a16="http://schemas.microsoft.com/office/drawing/2014/main" id="{C7006B36-C911-8642-BFBA-9EE29EF5C0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5829300"/>
              <a:ext cx="914400" cy="647700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E2728CE-DD82-9A4A-A40A-AD698BBF68F5}"/>
                </a:ext>
              </a:extLst>
            </p:cNvPr>
            <p:cNvSpPr/>
            <p:nvPr/>
          </p:nvSpPr>
          <p:spPr bwMode="auto">
            <a:xfrm>
              <a:off x="4953059" y="5867400"/>
              <a:ext cx="914542" cy="6096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3606EDF-FF3B-624F-8399-FAA9D6EC2669}"/>
                </a:ext>
              </a:extLst>
            </p:cNvPr>
            <p:cNvSpPr/>
            <p:nvPr/>
          </p:nvSpPr>
          <p:spPr bwMode="auto">
            <a:xfrm>
              <a:off x="5943813" y="5892800"/>
              <a:ext cx="914542" cy="609600"/>
            </a:xfrm>
            <a:prstGeom prst="rect">
              <a:avLst/>
            </a:prstGeom>
            <a:solidFill>
              <a:schemeClr val="accent5">
                <a:lumMod val="5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C8F349F7-C52E-BA49-BCAD-3801235AC0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4488" y="2120900"/>
            <a:ext cx="190500" cy="2286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9F64205-CD98-E441-ADD6-8992DAB7A5F0}"/>
              </a:ext>
            </a:extLst>
          </p:cNvPr>
          <p:cNvCxnSpPr>
            <a:cxnSpLocks noChangeShapeType="1"/>
            <a:stCxn id="8" idx="2"/>
          </p:cNvCxnSpPr>
          <p:nvPr/>
        </p:nvCxnSpPr>
        <p:spPr bwMode="auto">
          <a:xfrm flipH="1" flipV="1">
            <a:off x="2101850" y="1927225"/>
            <a:ext cx="2052638" cy="307975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82A424A-CD1C-F341-BEEC-863CAC22E0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704975"/>
            <a:ext cx="11969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Control signals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02A97AF-41FA-3A43-AF96-8485F73B3D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4975" y="2324100"/>
            <a:ext cx="190500" cy="2286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0FAD2C3-538B-5649-B504-613B97C5EC5E}"/>
              </a:ext>
            </a:extLst>
          </p:cNvPr>
          <p:cNvCxnSpPr>
            <a:cxnSpLocks noChangeShapeType="1"/>
            <a:stCxn id="22" idx="2"/>
          </p:cNvCxnSpPr>
          <p:nvPr/>
        </p:nvCxnSpPr>
        <p:spPr bwMode="auto">
          <a:xfrm flipH="1" flipV="1">
            <a:off x="2192338" y="2284413"/>
            <a:ext cx="2052637" cy="153987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AAAC49A-7FE7-CD48-9562-CEF7A71D4A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1800" y="2085975"/>
            <a:ext cx="5080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Data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41CD290-A103-D245-BE7E-F1F574B43D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5938" y="3557588"/>
            <a:ext cx="771525" cy="481012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AB6CC83-9955-F24E-9FB9-855188CCC26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6311900" y="3524250"/>
            <a:ext cx="884238" cy="152400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34E32E7-EC9F-8C4F-8B15-EA75667E94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59625" y="3379788"/>
            <a:ext cx="174783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ALU: 2 inputs, 1 output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97B5C15-4985-BC48-985E-561C2E6849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4638" y="5670550"/>
            <a:ext cx="461962" cy="2286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FA7984-E55D-A342-983D-98EC06463CA1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1628775" y="5562600"/>
            <a:ext cx="1266825" cy="141288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151EC49-9D52-BE46-A8CC-6C7A7B74CB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5329238"/>
            <a:ext cx="12144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Memory Data Register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5AF8552-165B-9347-994B-C4D1AD4D52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0825" y="5683250"/>
            <a:ext cx="461963" cy="2286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9396E44-7F28-6A46-85F1-3CC4FA38F66B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1727200" y="5854700"/>
            <a:ext cx="2365375" cy="314325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6B594A9-0297-6442-89AD-3D93BE8A3A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450" y="5943600"/>
            <a:ext cx="14033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Memory Address</a:t>
            </a:r>
          </a:p>
          <a:p>
            <a:r>
              <a:rPr lang="en-US" altLang="en-US" sz="1200">
                <a:solidFill>
                  <a:srgbClr val="0432FF"/>
                </a:solidFill>
              </a:rPr>
              <a:t>Register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5E41B69-B276-8A48-B74F-D1801B3998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2300" y="6015038"/>
            <a:ext cx="10287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16-bit addressable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D0E630D-93F0-A54D-9E2C-FE8E5F98C9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7613" y="5907088"/>
            <a:ext cx="771525" cy="481012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450EBB2-F6BC-F04B-9C47-1B35C3918922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743575" y="5519738"/>
            <a:ext cx="1177925" cy="506412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40089024-48F9-3943-93C9-C1C2530F50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75463" y="5329238"/>
            <a:ext cx="21161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Keyboard</a:t>
            </a:r>
          </a:p>
          <a:p>
            <a:r>
              <a:rPr lang="en-US" altLang="en-US" sz="1200">
                <a:solidFill>
                  <a:srgbClr val="0432FF"/>
                </a:solidFill>
              </a:rPr>
              <a:t>KBDR (data), KBSR (status)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50216C4-60D3-314B-BA0B-5FF5CC94EC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8213" y="5943600"/>
            <a:ext cx="771525" cy="481013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B880546-82C5-7747-B3EA-5533D0966A34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6748463" y="6096000"/>
            <a:ext cx="261937" cy="1588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366A419-ACEB-0F4D-BC2F-8B81833D31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0" y="5867400"/>
            <a:ext cx="19272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Monitor</a:t>
            </a:r>
          </a:p>
          <a:p>
            <a:r>
              <a:rPr lang="en-US" altLang="en-US" sz="1200">
                <a:solidFill>
                  <a:srgbClr val="0432FF"/>
                </a:solidFill>
              </a:rPr>
              <a:t>DDR (data), DSR (status)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90349C4-AD39-1C44-8C16-E3D33B9C4A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8800" y="1724025"/>
            <a:ext cx="842963" cy="1114425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0382D7E-F5F9-7B42-BC4D-B7D9357751C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6448425" y="1931988"/>
            <a:ext cx="860425" cy="106362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C1CEB997-7D18-6C4B-A0A3-21B3596256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56463" y="1747838"/>
            <a:ext cx="16589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8 General Purpose Registers (GPR)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657ECDF-2B0B-4442-9947-E1EA523DE7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2862263"/>
            <a:ext cx="742950" cy="1481137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5E4FCA4-633A-8F41-B27F-1B2825AE46DB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2514600" y="3014663"/>
            <a:ext cx="1812925" cy="160337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7DC55CA2-CA15-9345-A840-B5645F2FB0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2590800"/>
            <a:ext cx="25669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Finite State Machine </a:t>
            </a:r>
          </a:p>
          <a:p>
            <a:r>
              <a:rPr lang="en-US" altLang="en-US" sz="1200">
                <a:solidFill>
                  <a:srgbClr val="0432FF"/>
                </a:solidFill>
              </a:rPr>
              <a:t>(for Generating Control Signals)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4DC474D-D537-9447-8451-CD24AEBB1A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1700" y="3476625"/>
            <a:ext cx="619125" cy="2286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A40C0C1-D611-4444-9C9A-C3B66B4061EE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1635125" y="3505200"/>
            <a:ext cx="1793875" cy="68263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BFB1D33-2CC8-B24A-8624-F9DAD1D441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9150" y="3270250"/>
            <a:ext cx="10493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Instruction Register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EDBF450F-A199-A14D-802B-2DA20E58FA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4975" y="1752600"/>
            <a:ext cx="598488" cy="2286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48D6A76B-A6D3-3A4F-A455-9D51F59C4937}"/>
              </a:ext>
            </a:extLst>
          </p:cNvPr>
          <p:cNvCxnSpPr>
            <a:cxnSpLocks noChangeShapeType="1"/>
            <a:stCxn id="68" idx="1"/>
          </p:cNvCxnSpPr>
          <p:nvPr/>
        </p:nvCxnSpPr>
        <p:spPr bwMode="auto">
          <a:xfrm flipH="1" flipV="1">
            <a:off x="1612900" y="1358900"/>
            <a:ext cx="2719388" cy="427038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E55EB6D4-5425-954B-96DE-E74C5A68B3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138238"/>
            <a:ext cx="7699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Program Counter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DA808712-230F-2446-AD01-23A0A3FFB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2088" y="3665538"/>
            <a:ext cx="290512" cy="449262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C6A2DCE-B38B-7140-9E63-D86F417E85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2750" y="4705350"/>
            <a:ext cx="679450" cy="449263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4748E7E3-8192-4942-A8EF-E89E4B737307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5492750" y="4081463"/>
            <a:ext cx="1703388" cy="268287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FEC6FF50-6883-524B-80BD-DF4D0277ED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2800" y="4219575"/>
            <a:ext cx="14747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ALU operation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0595CDAA-B418-9A42-9417-9657C46117E0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6172200" y="4846638"/>
            <a:ext cx="987425" cy="85725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593E5813-673D-844E-AC6C-66F430703D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35813" y="4676775"/>
            <a:ext cx="14747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GateALU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27DF489-BD37-4947-B186-A4059B8ABF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2525" y="1089025"/>
            <a:ext cx="1714500" cy="2667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 nodeType="clickPar">
                      <p:stCondLst>
                        <p:cond delay="indefinite"/>
                      </p:stCondLst>
                      <p:childTnLst>
                        <p:par>
                          <p:cTn id="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8" grpId="0"/>
      <p:bldP spid="22" grpId="0" animBg="1"/>
      <p:bldP spid="24" grpId="0"/>
      <p:bldP spid="25" grpId="0" animBg="1"/>
      <p:bldP spid="27" grpId="0"/>
      <p:bldP spid="29" grpId="0" animBg="1"/>
      <p:bldP spid="31" grpId="0"/>
      <p:bldP spid="34" grpId="0" animBg="1"/>
      <p:bldP spid="36" grpId="0"/>
      <p:bldP spid="38" grpId="0"/>
      <p:bldP spid="40" grpId="0" animBg="1"/>
      <p:bldP spid="42" grpId="0"/>
      <p:bldP spid="44" grpId="0" animBg="1"/>
      <p:bldP spid="46" grpId="0"/>
      <p:bldP spid="50" grpId="0" animBg="1"/>
      <p:bldP spid="52" grpId="0"/>
      <p:bldP spid="54" grpId="0" animBg="1"/>
      <p:bldP spid="56" grpId="0"/>
      <p:bldP spid="58" grpId="0" animBg="1"/>
      <p:bldP spid="60" grpId="0"/>
      <p:bldP spid="68" grpId="0" animBg="1"/>
      <p:bldP spid="70" grpId="0"/>
      <p:bldP spid="72" grpId="0" animBg="1"/>
      <p:bldP spid="73" grpId="0" animBg="1"/>
      <p:bldP spid="75" grpId="0"/>
      <p:bldP spid="79" grpId="0"/>
      <p:bldP spid="5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Title 1">
            <a:extLst>
              <a:ext uri="{FF2B5EF4-FFF2-40B4-BE49-F238E27FC236}">
                <a16:creationId xmlns:a16="http://schemas.microsoft.com/office/drawing/2014/main" id="{DAE88273-3306-6C47-B4F1-D622F21B1F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Stored Program &amp; Sequential Execution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1D9BC4D9-1C19-8F41-8A94-1CCC99B8D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Instructions and data are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stored in memory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Typically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the instruction length is the word length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processor fetches instructions from memory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sequentially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Fetches one instruction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Decodes and executes the instruction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Continues with the next instruction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address of the current instruction is stored in the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program counter</a:t>
            </a:r>
            <a:r>
              <a:rPr lang="en-US" altLang="en-US" dirty="0">
                <a:ea typeface="ＭＳ Ｐゴシック" charset="-128"/>
              </a:rPr>
              <a:t> (PC)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If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word-addressable</a:t>
            </a:r>
            <a:r>
              <a:rPr lang="en-US" altLang="en-US" dirty="0">
                <a:ea typeface="ＭＳ Ｐゴシック" charset="-128"/>
              </a:rPr>
              <a:t> memory, the processor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increments the PC by 1 </a:t>
            </a:r>
            <a:r>
              <a:rPr lang="en-US" altLang="en-US" dirty="0">
                <a:ea typeface="ＭＳ Ｐゴシック" charset="-128"/>
              </a:rPr>
              <a:t>(in LC-3)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If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byte-addressable</a:t>
            </a:r>
            <a:r>
              <a:rPr lang="en-US" altLang="en-US" dirty="0">
                <a:ea typeface="ＭＳ Ｐゴシック" charset="-128"/>
              </a:rPr>
              <a:t> memory, the processor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increments the PC by the word length </a:t>
            </a:r>
            <a:r>
              <a:rPr lang="en-US" altLang="en-US" dirty="0">
                <a:ea typeface="ＭＳ Ｐゴシック" charset="-128"/>
              </a:rPr>
              <a:t>(4 in MIPS)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In MIPS the OS typically sets the PC to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0x00400000</a:t>
            </a:r>
            <a:r>
              <a:rPr lang="en-US" altLang="en-US" dirty="0">
                <a:ea typeface="ＭＳ Ｐゴシック" charset="-128"/>
              </a:rPr>
              <a:t> (start of a program)</a:t>
            </a:r>
          </a:p>
        </p:txBody>
      </p:sp>
      <p:sp>
        <p:nvSpPr>
          <p:cNvPr id="82947" name="Slide Number Placeholder 3">
            <a:extLst>
              <a:ext uri="{FF2B5EF4-FFF2-40B4-BE49-F238E27FC236}">
                <a16:creationId xmlns:a16="http://schemas.microsoft.com/office/drawing/2014/main" id="{8653539B-C721-DE4F-AD71-FB6865007E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6820DED-D154-7141-8BC1-4518CEEF0C7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Content Placeholder 2">
            <a:extLst>
              <a:ext uri="{FF2B5EF4-FFF2-40B4-BE49-F238E27FC236}">
                <a16:creationId xmlns:a16="http://schemas.microsoft.com/office/drawing/2014/main" id="{6E62176B-A88A-F84F-B343-51C4E25006E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 sample MIPS program</a:t>
            </a: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4 instructions stored</a:t>
            </a:r>
            <a:r>
              <a:rPr lang="en-US" altLang="en-US">
                <a:ea typeface="ＭＳ Ｐゴシック" panose="020B0600070205080204" pitchFamily="34" charset="-128"/>
              </a:rPr>
              <a:t> in consecutive words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in memory</a:t>
            </a:r>
          </a:p>
          <a:p>
            <a:pPr lvl="2"/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No need to understand the program now.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We will get back to it</a:t>
            </a:r>
          </a:p>
        </p:txBody>
      </p:sp>
      <p:sp>
        <p:nvSpPr>
          <p:cNvPr id="84994" name="Title 1">
            <a:extLst>
              <a:ext uri="{FF2B5EF4-FFF2-40B4-BE49-F238E27FC236}">
                <a16:creationId xmlns:a16="http://schemas.microsoft.com/office/drawing/2014/main" id="{554617D7-1D53-7E41-94AF-05B5A77240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 Sample Program Stored in Memory</a:t>
            </a:r>
          </a:p>
        </p:txBody>
      </p:sp>
      <p:sp>
        <p:nvSpPr>
          <p:cNvPr id="84995" name="Slide Number Placeholder 3">
            <a:extLst>
              <a:ext uri="{FF2B5EF4-FFF2-40B4-BE49-F238E27FC236}">
                <a16:creationId xmlns:a16="http://schemas.microsoft.com/office/drawing/2014/main" id="{C11ABAC5-02A6-FB4A-B2AD-1036DFD9BD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91A7745-B908-654C-B303-B6CECC8375C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A6814F3-15DF-3D48-BB84-E50A613EEDAD}"/>
              </a:ext>
            </a:extLst>
          </p:cNvPr>
          <p:cNvGrpSpPr>
            <a:grpSpLocks/>
          </p:cNvGrpSpPr>
          <p:nvPr/>
        </p:nvGrpSpPr>
        <p:grpSpPr bwMode="auto">
          <a:xfrm>
            <a:off x="5984875" y="2667000"/>
            <a:ext cx="2157413" cy="3659188"/>
            <a:chOff x="5984926" y="1795046"/>
            <a:chExt cx="2157526" cy="3659040"/>
          </a:xfrm>
        </p:grpSpPr>
        <p:grpSp>
          <p:nvGrpSpPr>
            <p:cNvPr id="85011" name="Group 12">
              <a:extLst>
                <a:ext uri="{FF2B5EF4-FFF2-40B4-BE49-F238E27FC236}">
                  <a16:creationId xmlns:a16="http://schemas.microsoft.com/office/drawing/2014/main" id="{B3FD066E-6EE0-7B4A-978D-969F2120BDB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85553" y="1795046"/>
              <a:ext cx="2156899" cy="2848718"/>
              <a:chOff x="3581399" y="1730737"/>
              <a:chExt cx="3132062" cy="4136663"/>
            </a:xfrm>
          </p:grpSpPr>
          <p:cxnSp>
            <p:nvCxnSpPr>
              <p:cNvPr id="85015" name="Straight Connector 13">
                <a:extLst>
                  <a:ext uri="{FF2B5EF4-FFF2-40B4-BE49-F238E27FC236}">
                    <a16:creationId xmlns:a16="http://schemas.microsoft.com/office/drawing/2014/main" id="{17D7C3CA-A7F5-8E4D-8523-F50B4CF649F3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3581400" y="2251370"/>
                <a:ext cx="1835" cy="118498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5016" name="Straight Connector 14">
                <a:extLst>
                  <a:ext uri="{FF2B5EF4-FFF2-40B4-BE49-F238E27FC236}">
                    <a16:creationId xmlns:a16="http://schemas.microsoft.com/office/drawing/2014/main" id="{8BBBEA44-121E-C047-9738-09FE34DB1CB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6712083" y="2251370"/>
                <a:ext cx="1378" cy="118498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85017" name="TextBox 15">
                <a:extLst>
                  <a:ext uri="{FF2B5EF4-FFF2-40B4-BE49-F238E27FC236}">
                    <a16:creationId xmlns:a16="http://schemas.microsoft.com/office/drawing/2014/main" id="{A2699BD2-7970-DC4C-90CB-F5A75B1AB59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-5400000">
                <a:off x="4822571" y="2865278"/>
                <a:ext cx="588623" cy="3385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1600"/>
                  <a:t>.  .  .</a:t>
                </a:r>
              </a:p>
            </p:txBody>
          </p:sp>
          <p:sp>
            <p:nvSpPr>
              <p:cNvPr id="85018" name="TextBox 16">
                <a:extLst>
                  <a:ext uri="{FF2B5EF4-FFF2-40B4-BE49-F238E27FC236}">
                    <a16:creationId xmlns:a16="http://schemas.microsoft.com/office/drawing/2014/main" id="{5016C203-B108-884D-A746-C4228396280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21314" y="1730737"/>
                <a:ext cx="1933668" cy="4916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Instructions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1ADF2313-11D4-6F40-B1B0-A4D954C7A914}"/>
                  </a:ext>
                </a:extLst>
              </p:cNvPr>
              <p:cNvSpPr/>
              <p:nvPr/>
            </p:nvSpPr>
            <p:spPr bwMode="auto">
              <a:xfrm>
                <a:off x="3580488" y="5257598"/>
                <a:ext cx="3132973" cy="61086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8 C 0 A 0 0 2 0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D22A4A09-0A4E-4D43-9284-94A5194B1909}"/>
                  </a:ext>
                </a:extLst>
              </p:cNvPr>
              <p:cNvSpPr/>
              <p:nvPr/>
            </p:nvSpPr>
            <p:spPr bwMode="auto">
              <a:xfrm>
                <a:off x="3580488" y="4649041"/>
                <a:ext cx="3130666" cy="608556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0 2 3 2 8 0 2 0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CE2B94F1-6C8E-4F42-A1A9-BE20D1F5A7DB}"/>
                  </a:ext>
                </a:extLst>
              </p:cNvPr>
              <p:cNvSpPr/>
              <p:nvPr/>
            </p:nvSpPr>
            <p:spPr bwMode="auto">
              <a:xfrm>
                <a:off x="3580488" y="4038181"/>
                <a:ext cx="3130666" cy="61086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2 2 6 8 F F F 4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048A1BE-545A-F842-923F-8399D23449A6}"/>
                  </a:ext>
                </a:extLst>
              </p:cNvPr>
              <p:cNvSpPr/>
              <p:nvPr/>
            </p:nvSpPr>
            <p:spPr bwMode="auto">
              <a:xfrm>
                <a:off x="3580488" y="3429624"/>
                <a:ext cx="3130666" cy="608556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 1 6 D 4 0 2 2 </a:t>
                </a:r>
              </a:p>
            </p:txBody>
          </p:sp>
        </p:grpSp>
        <p:cxnSp>
          <p:nvCxnSpPr>
            <p:cNvPr id="85012" name="Straight Connector 37">
              <a:extLst>
                <a:ext uri="{FF2B5EF4-FFF2-40B4-BE49-F238E27FC236}">
                  <a16:creationId xmlns:a16="http://schemas.microsoft.com/office/drawing/2014/main" id="{DE0EB342-651F-6F4E-8A8C-56AE4F942E7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984926" y="4638046"/>
              <a:ext cx="1264" cy="8160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5013" name="Straight Connector 38">
              <a:extLst>
                <a:ext uri="{FF2B5EF4-FFF2-40B4-BE49-F238E27FC236}">
                  <a16:creationId xmlns:a16="http://schemas.microsoft.com/office/drawing/2014/main" id="{6EDDF554-6051-8D4B-91E0-53C06CF2E18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140530" y="4612524"/>
              <a:ext cx="949" cy="8160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5014" name="TextBox 39">
              <a:extLst>
                <a:ext uri="{FF2B5EF4-FFF2-40B4-BE49-F238E27FC236}">
                  <a16:creationId xmlns:a16="http://schemas.microsoft.com/office/drawing/2014/main" id="{B6AE4200-7978-1349-B8FB-0FB0607A6B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6826214" y="4962906"/>
              <a:ext cx="405356" cy="2331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1600"/>
                <a:t>.  .  .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8EE7D9E-4472-DC49-8BD2-3E2FF172B304}"/>
              </a:ext>
            </a:extLst>
          </p:cNvPr>
          <p:cNvGrpSpPr>
            <a:grpSpLocks/>
          </p:cNvGrpSpPr>
          <p:nvPr/>
        </p:nvGrpSpPr>
        <p:grpSpPr bwMode="auto">
          <a:xfrm>
            <a:off x="4876800" y="2667000"/>
            <a:ext cx="1196975" cy="3419475"/>
            <a:chOff x="4876800" y="1795046"/>
            <a:chExt cx="1197319" cy="3419846"/>
          </a:xfrm>
        </p:grpSpPr>
        <p:grpSp>
          <p:nvGrpSpPr>
            <p:cNvPr id="85003" name="Group 5">
              <a:extLst>
                <a:ext uri="{FF2B5EF4-FFF2-40B4-BE49-F238E27FC236}">
                  <a16:creationId xmlns:a16="http://schemas.microsoft.com/office/drawing/2014/main" id="{D8F075F0-B9FE-9343-B703-5BAC45228F2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876800" y="1795046"/>
              <a:ext cx="1197319" cy="2810708"/>
              <a:chOff x="2642175" y="1756702"/>
              <a:chExt cx="1701146" cy="3993442"/>
            </a:xfrm>
          </p:grpSpPr>
          <p:sp>
            <p:nvSpPr>
              <p:cNvPr id="85005" name="TextBox 6">
                <a:extLst>
                  <a:ext uri="{FF2B5EF4-FFF2-40B4-BE49-F238E27FC236}">
                    <a16:creationId xmlns:a16="http://schemas.microsoft.com/office/drawing/2014/main" id="{ED2DAEB6-0904-544E-9264-CED420ABF9E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42175" y="5269128"/>
                <a:ext cx="1556016" cy="4810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1600"/>
                  <a:t>00400000</a:t>
                </a:r>
              </a:p>
            </p:txBody>
          </p:sp>
          <p:sp>
            <p:nvSpPr>
              <p:cNvPr id="85006" name="TextBox 7">
                <a:extLst>
                  <a:ext uri="{FF2B5EF4-FFF2-40B4-BE49-F238E27FC236}">
                    <a16:creationId xmlns:a16="http://schemas.microsoft.com/office/drawing/2014/main" id="{5402AA3A-3065-004F-913C-8752E1115B0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42175" y="4679847"/>
                <a:ext cx="1556016" cy="4810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1600"/>
                  <a:t>00400004</a:t>
                </a:r>
              </a:p>
            </p:txBody>
          </p:sp>
          <p:sp>
            <p:nvSpPr>
              <p:cNvPr id="85007" name="TextBox 8">
                <a:extLst>
                  <a:ext uri="{FF2B5EF4-FFF2-40B4-BE49-F238E27FC236}">
                    <a16:creationId xmlns:a16="http://schemas.microsoft.com/office/drawing/2014/main" id="{1DF6ADD7-8E20-1244-BB88-6A239614148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42175" y="4078217"/>
                <a:ext cx="1556016" cy="4810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1600"/>
                  <a:t>00400008</a:t>
                </a:r>
              </a:p>
            </p:txBody>
          </p:sp>
          <p:sp>
            <p:nvSpPr>
              <p:cNvPr id="85008" name="TextBox 9">
                <a:extLst>
                  <a:ext uri="{FF2B5EF4-FFF2-40B4-BE49-F238E27FC236}">
                    <a16:creationId xmlns:a16="http://schemas.microsoft.com/office/drawing/2014/main" id="{EAA89F9F-2C38-C74C-9678-FF2E1EED1D3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42175" y="3488936"/>
                <a:ext cx="1603844" cy="4810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1600"/>
                  <a:t>0040000C</a:t>
                </a:r>
              </a:p>
            </p:txBody>
          </p:sp>
          <p:sp>
            <p:nvSpPr>
              <p:cNvPr id="85009" name="TextBox 10">
                <a:extLst>
                  <a:ext uri="{FF2B5EF4-FFF2-40B4-BE49-F238E27FC236}">
                    <a16:creationId xmlns:a16="http://schemas.microsoft.com/office/drawing/2014/main" id="{5DBB7197-D051-4A44-96F4-29E85F61982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 rot="-5400000">
                <a:off x="3093140" y="2856774"/>
                <a:ext cx="588623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r>
                  <a:rPr lang="en-US" altLang="en-US" sz="1600"/>
                  <a:t>.  .  .</a:t>
                </a:r>
              </a:p>
            </p:txBody>
          </p:sp>
          <p:sp>
            <p:nvSpPr>
              <p:cNvPr id="85010" name="TextBox 11">
                <a:extLst>
                  <a:ext uri="{FF2B5EF4-FFF2-40B4-BE49-F238E27FC236}">
                    <a16:creationId xmlns:a16="http://schemas.microsoft.com/office/drawing/2014/main" id="{8A02B921-44B3-1640-89B9-7ACDD4C37CE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90263" y="1756702"/>
                <a:ext cx="1553058" cy="4810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Address</a:t>
                </a:r>
              </a:p>
            </p:txBody>
          </p:sp>
        </p:grpSp>
        <p:sp>
          <p:nvSpPr>
            <p:cNvPr id="85004" name="TextBox 40">
              <a:extLst>
                <a:ext uri="{FF2B5EF4-FFF2-40B4-BE49-F238E27FC236}">
                  <a16:creationId xmlns:a16="http://schemas.microsoft.com/office/drawing/2014/main" id="{0BE4DB15-5E35-6242-9E88-D01046F933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5147916" y="4888604"/>
              <a:ext cx="414291" cy="238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1600"/>
                <a:t>.  .  .</a:t>
              </a:r>
            </a:p>
          </p:txBody>
        </p:sp>
      </p:grpSp>
      <p:sp>
        <p:nvSpPr>
          <p:cNvPr id="46" name="Content Placeholder 5">
            <a:extLst>
              <a:ext uri="{FF2B5EF4-FFF2-40B4-BE49-F238E27FC236}">
                <a16:creationId xmlns:a16="http://schemas.microsoft.com/office/drawing/2014/main" id="{62D906A3-101B-CF4D-93F9-1812C27E7CDD}"/>
              </a:ext>
            </a:extLst>
          </p:cNvPr>
          <p:cNvSpPr txBox="1">
            <a:spLocks/>
          </p:cNvSpPr>
          <p:nvPr/>
        </p:nvSpPr>
        <p:spPr bwMode="auto">
          <a:xfrm>
            <a:off x="457200" y="2819400"/>
            <a:ext cx="3870325" cy="1473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lw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 $t2, 32($0)</a:t>
            </a:r>
          </a:p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$s0, $s1, $s2</a:t>
            </a:r>
          </a:p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$t0, $s3, -12</a:t>
            </a:r>
          </a:p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sub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$t0, $t3, $t5</a:t>
            </a:r>
          </a:p>
        </p:txBody>
      </p:sp>
      <p:sp>
        <p:nvSpPr>
          <p:cNvPr id="84999" name="Text Placeholder 7">
            <a:extLst>
              <a:ext uri="{FF2B5EF4-FFF2-40B4-BE49-F238E27FC236}">
                <a16:creationId xmlns:a16="http://schemas.microsoft.com/office/drawing/2014/main" id="{1D71BC04-C901-4A42-B6CF-B1092026F13B}"/>
              </a:ext>
            </a:extLst>
          </p:cNvPr>
          <p:cNvSpPr txBox="1">
            <a:spLocks/>
          </p:cNvSpPr>
          <p:nvPr/>
        </p:nvSpPr>
        <p:spPr bwMode="auto">
          <a:xfrm>
            <a:off x="457200" y="23622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48" name="Content Placeholder 5">
            <a:extLst>
              <a:ext uri="{FF2B5EF4-FFF2-40B4-BE49-F238E27FC236}">
                <a16:creationId xmlns:a16="http://schemas.microsoft.com/office/drawing/2014/main" id="{2EDE4BEE-B953-4642-97FA-D7E06AD26A0D}"/>
              </a:ext>
            </a:extLst>
          </p:cNvPr>
          <p:cNvSpPr txBox="1">
            <a:spLocks/>
          </p:cNvSpPr>
          <p:nvPr/>
        </p:nvSpPr>
        <p:spPr bwMode="auto">
          <a:xfrm>
            <a:off x="457200" y="4851400"/>
            <a:ext cx="3870325" cy="1473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0x8C0A0020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0x02328020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0x2268FFF4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0x016D4022</a:t>
            </a:r>
          </a:p>
        </p:txBody>
      </p:sp>
      <p:sp>
        <p:nvSpPr>
          <p:cNvPr id="85001" name="Text Placeholder 7">
            <a:extLst>
              <a:ext uri="{FF2B5EF4-FFF2-40B4-BE49-F238E27FC236}">
                <a16:creationId xmlns:a16="http://schemas.microsoft.com/office/drawing/2014/main" id="{DB464647-8669-DA45-B3FF-3E9BF6507702}"/>
              </a:ext>
            </a:extLst>
          </p:cNvPr>
          <p:cNvSpPr txBox="1">
            <a:spLocks/>
          </p:cNvSpPr>
          <p:nvPr/>
        </p:nvSpPr>
        <p:spPr bwMode="auto">
          <a:xfrm>
            <a:off x="457200" y="43942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Machine code</a:t>
            </a:r>
            <a:endParaRPr lang="de-CH" altLang="en-US" sz="2000"/>
          </a:p>
        </p:txBody>
      </p:sp>
      <p:sp>
        <p:nvSpPr>
          <p:cNvPr id="54" name="Text Placeholder 7">
            <a:extLst>
              <a:ext uri="{FF2B5EF4-FFF2-40B4-BE49-F238E27FC236}">
                <a16:creationId xmlns:a16="http://schemas.microsoft.com/office/drawing/2014/main" id="{BF400BD7-112F-0E41-A849-92EB0C67D45E}"/>
              </a:ext>
            </a:extLst>
          </p:cNvPr>
          <p:cNvSpPr txBox="1">
            <a:spLocks/>
          </p:cNvSpPr>
          <p:nvPr/>
        </p:nvSpPr>
        <p:spPr bwMode="auto">
          <a:xfrm>
            <a:off x="8126413" y="5119688"/>
            <a:ext cx="9572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 b="1">
                <a:solidFill>
                  <a:srgbClr val="0432FF"/>
                </a:solidFill>
              </a:rPr>
              <a:t>← PC</a:t>
            </a:r>
            <a:endParaRPr lang="de-CH" altLang="en-US" sz="2000" b="1">
              <a:solidFill>
                <a:srgbClr val="0432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1.11111E-6 L 0.0007 -0.06389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Title 1">
            <a:extLst>
              <a:ext uri="{FF2B5EF4-FFF2-40B4-BE49-F238E27FC236}">
                <a16:creationId xmlns:a16="http://schemas.microsoft.com/office/drawing/2014/main" id="{C761C059-65A3-3243-B2ED-4EF9979D67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The Instruction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64621B22-7C7C-B14E-A612-E8B4A14C1C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An instruction the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most basic unit of computer processing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Instructions</a:t>
            </a:r>
            <a:r>
              <a:rPr lang="en-US" altLang="en-US" dirty="0">
                <a:ea typeface="ＭＳ Ｐゴシック" charset="-128"/>
              </a:rPr>
              <a:t> are words in the language of a computer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Instruction Set Architecture</a:t>
            </a:r>
            <a:r>
              <a:rPr lang="en-US" altLang="en-US" dirty="0">
                <a:ea typeface="ＭＳ Ｐゴシック" charset="-128"/>
              </a:rPr>
              <a:t> (ISA) is the vocabulary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language of the computer can be written as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solidFill>
                <a:srgbClr val="00B050"/>
              </a:solidFill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Machine language</a:t>
            </a:r>
            <a:r>
              <a:rPr lang="en-US" altLang="en-US" dirty="0">
                <a:ea typeface="ＭＳ Ｐゴシック" charset="-128"/>
              </a:rPr>
              <a:t>: Computer-readable representation (that is, 0’s and 1’s)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Assembly language</a:t>
            </a:r>
            <a:r>
              <a:rPr lang="en-US" altLang="en-US" dirty="0">
                <a:ea typeface="ＭＳ Ｐゴシック" charset="-128"/>
              </a:rPr>
              <a:t>: Human-readable representation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We will look at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LC-3 instructions</a:t>
            </a:r>
            <a:r>
              <a:rPr lang="en-US" altLang="en-US" dirty="0">
                <a:ea typeface="ＭＳ Ｐゴシック" charset="-128"/>
              </a:rPr>
              <a:t> and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MIPS instructions</a:t>
            </a:r>
            <a:r>
              <a:rPr lang="en-US" altLang="en-US" dirty="0">
                <a:ea typeface="ＭＳ Ｐゴシック" charset="-128"/>
              </a:rPr>
              <a:t> 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00B05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Let us start with some example instructions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solidFill>
                <a:srgbClr val="00B050"/>
              </a:solidFill>
              <a:ea typeface="ＭＳ Ｐゴシック" charset="-128"/>
            </a:endParaRPr>
          </a:p>
        </p:txBody>
      </p:sp>
      <p:sp>
        <p:nvSpPr>
          <p:cNvPr id="87043" name="Slide Number Placeholder 3">
            <a:extLst>
              <a:ext uri="{FF2B5EF4-FFF2-40B4-BE49-F238E27FC236}">
                <a16:creationId xmlns:a16="http://schemas.microsoft.com/office/drawing/2014/main" id="{04D98531-C817-BE44-9B9B-7851436849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94F5DFB-B9CE-A548-84FE-03D6CA0D0EE9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Title 1">
            <a:extLst>
              <a:ext uri="{FF2B5EF4-FFF2-40B4-BE49-F238E27FC236}">
                <a16:creationId xmlns:a16="http://schemas.microsoft.com/office/drawing/2014/main" id="{D69B3E0B-985B-C54D-974A-AA4B99928B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Instruction Types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FC870CB3-EB47-6A4A-B9DA-C40C21D123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There are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three main types of instructions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Operate instructions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Execute instructions in the ALU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Data movement instructions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Read from or write to memory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Control flow instructions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Change the sequence of execution</a:t>
            </a:r>
          </a:p>
        </p:txBody>
      </p:sp>
      <p:sp>
        <p:nvSpPr>
          <p:cNvPr id="88067" name="Slide Number Placeholder 3">
            <a:extLst>
              <a:ext uri="{FF2B5EF4-FFF2-40B4-BE49-F238E27FC236}">
                <a16:creationId xmlns:a16="http://schemas.microsoft.com/office/drawing/2014/main" id="{F709E1CA-D9DC-054E-9917-557D118FB0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589F60E-6389-644C-AFE7-387E8D2AB8D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Title 1">
            <a:extLst>
              <a:ext uri="{FF2B5EF4-FFF2-40B4-BE49-F238E27FC236}">
                <a16:creationId xmlns:a16="http://schemas.microsoft.com/office/drawing/2014/main" id="{8620DE43-6FA6-1943-9080-4A56475F2A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An Example Operate Instruction</a:t>
            </a:r>
          </a:p>
        </p:txBody>
      </p:sp>
      <p:sp>
        <p:nvSpPr>
          <p:cNvPr id="48130" name="Content Placeholder 2">
            <a:extLst>
              <a:ext uri="{FF2B5EF4-FFF2-40B4-BE49-F238E27FC236}">
                <a16:creationId xmlns:a16="http://schemas.microsoft.com/office/drawing/2014/main" id="{557C830F-E650-C646-A3AE-356958FDE10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Addition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add</a:t>
            </a:r>
            <a:r>
              <a:rPr lang="en-US" altLang="en-US">
                <a:ea typeface="ＭＳ Ｐゴシック" panose="020B0600070205080204" pitchFamily="34" charset="-128"/>
              </a:rPr>
              <a:t>: mnemonic to indicate the operation to perform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b</a:t>
            </a:r>
            <a:r>
              <a:rPr lang="en-US" altLang="en-US">
                <a:ea typeface="ＭＳ Ｐゴシック" panose="020B0600070205080204" pitchFamily="34" charset="-128"/>
              </a:rPr>
              <a:t>,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</a:t>
            </a:r>
            <a:r>
              <a:rPr lang="en-US" altLang="en-US">
                <a:ea typeface="ＭＳ Ｐゴシック" panose="020B0600070205080204" pitchFamily="34" charset="-128"/>
              </a:rPr>
              <a:t>: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source operands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a</a:t>
            </a:r>
            <a:r>
              <a:rPr lang="en-US" altLang="en-US">
                <a:ea typeface="ＭＳ Ｐゴシック" panose="020B0600070205080204" pitchFamily="34" charset="-128"/>
              </a:rPr>
              <a:t>: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destination operand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 sz="2000">
                <a:solidFill>
                  <a:srgbClr val="00B050"/>
                </a:solidFill>
                <a:ea typeface="ＭＳ Ｐゴシック" panose="020B0600070205080204" pitchFamily="34" charset="-128"/>
              </a:rPr>
              <a:t>a ← b + c</a:t>
            </a: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89091" name="Slide Number Placeholder 3">
            <a:extLst>
              <a:ext uri="{FF2B5EF4-FFF2-40B4-BE49-F238E27FC236}">
                <a16:creationId xmlns:a16="http://schemas.microsoft.com/office/drawing/2014/main" id="{2A8BD0A4-7913-D94E-B19D-748071A395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E5474DA-C5B4-C84C-8354-E2C586A70608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C52EE1-D063-4B4A-82E3-019D01E29D08}"/>
              </a:ext>
            </a:extLst>
          </p:cNvPr>
          <p:cNvSpPr txBox="1">
            <a:spLocks/>
          </p:cNvSpPr>
          <p:nvPr/>
        </p:nvSpPr>
        <p:spPr bwMode="auto">
          <a:xfrm>
            <a:off x="565150" y="1981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Courier" charset="0"/>
                <a:ea typeface="Courier" charset="0"/>
                <a:cs typeface="Courier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en-US" dirty="0"/>
              <a:t>a = b + c;</a:t>
            </a:r>
            <a:endParaRPr lang="de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F75127-809D-FC45-A371-20C6A1D97AE4}"/>
              </a:ext>
            </a:extLst>
          </p:cNvPr>
          <p:cNvSpPr txBox="1">
            <a:spLocks/>
          </p:cNvSpPr>
          <p:nvPr/>
        </p:nvSpPr>
        <p:spPr bwMode="auto">
          <a:xfrm>
            <a:off x="4740275" y="1981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Courier" charset="0"/>
                <a:ea typeface="Courier" charset="0"/>
                <a:cs typeface="Courier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/>
              <a:t>add</a:t>
            </a:r>
            <a:r>
              <a:rPr lang="de-CH" dirty="0"/>
              <a:t> a, b, c</a:t>
            </a:r>
          </a:p>
        </p:txBody>
      </p:sp>
      <p:sp>
        <p:nvSpPr>
          <p:cNvPr id="89094" name="Text Placeholder 6">
            <a:extLst>
              <a:ext uri="{FF2B5EF4-FFF2-40B4-BE49-F238E27FC236}">
                <a16:creationId xmlns:a16="http://schemas.microsoft.com/office/drawing/2014/main" id="{9B66F094-4457-C843-9B75-8C6DFED3E7D5}"/>
              </a:ext>
            </a:extLst>
          </p:cNvPr>
          <p:cNvSpPr txBox="1">
            <a:spLocks/>
          </p:cNvSpPr>
          <p:nvPr/>
        </p:nvSpPr>
        <p:spPr bwMode="auto">
          <a:xfrm>
            <a:off x="565150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48135" name="Text Placeholder 7">
            <a:extLst>
              <a:ext uri="{FF2B5EF4-FFF2-40B4-BE49-F238E27FC236}">
                <a16:creationId xmlns:a16="http://schemas.microsoft.com/office/drawing/2014/main" id="{C4F406CE-0C77-2443-A050-74EF38462718}"/>
              </a:ext>
            </a:extLst>
          </p:cNvPr>
          <p:cNvSpPr txBox="1">
            <a:spLocks/>
          </p:cNvSpPr>
          <p:nvPr/>
        </p:nvSpPr>
        <p:spPr bwMode="auto">
          <a:xfrm>
            <a:off x="4740275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Assembly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813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Title 1">
            <a:extLst>
              <a:ext uri="{FF2B5EF4-FFF2-40B4-BE49-F238E27FC236}">
                <a16:creationId xmlns:a16="http://schemas.microsoft.com/office/drawing/2014/main" id="{5E48F049-B43C-AC41-9992-AF38D54D6C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Registers</a:t>
            </a:r>
          </a:p>
        </p:txBody>
      </p:sp>
      <p:sp>
        <p:nvSpPr>
          <p:cNvPr id="90114" name="Content Placeholder 2">
            <a:extLst>
              <a:ext uri="{FF2B5EF4-FFF2-40B4-BE49-F238E27FC236}">
                <a16:creationId xmlns:a16="http://schemas.microsoft.com/office/drawing/2014/main" id="{756B96A7-E49F-6B48-A32F-B0C4A12CE0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We map variables to registers</a:t>
            </a:r>
          </a:p>
        </p:txBody>
      </p:sp>
      <p:sp>
        <p:nvSpPr>
          <p:cNvPr id="90115" name="Slide Number Placeholder 3">
            <a:extLst>
              <a:ext uri="{FF2B5EF4-FFF2-40B4-BE49-F238E27FC236}">
                <a16:creationId xmlns:a16="http://schemas.microsoft.com/office/drawing/2014/main" id="{F2ADCF6C-D6B9-5548-B9AA-A721703D42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EC60A6C-AE04-9B40-9873-F2B3BD6CA90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FA7B84C3-F507-A047-BDF4-EBD8C5D7F955}"/>
              </a:ext>
            </a:extLst>
          </p:cNvPr>
          <p:cNvSpPr txBox="1">
            <a:spLocks/>
          </p:cNvSpPr>
          <p:nvPr/>
        </p:nvSpPr>
        <p:spPr bwMode="auto">
          <a:xfrm>
            <a:off x="565150" y="2139950"/>
            <a:ext cx="3870325" cy="3746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Courier" charset="0"/>
                <a:ea typeface="Courier" charset="0"/>
                <a:cs typeface="Courier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/>
              <a:t>add</a:t>
            </a:r>
            <a:r>
              <a:rPr lang="de-CH" dirty="0"/>
              <a:t> a, b, c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73B1E505-161A-5D4E-8797-1D5F7A461605}"/>
              </a:ext>
            </a:extLst>
          </p:cNvPr>
          <p:cNvSpPr txBox="1">
            <a:spLocks/>
          </p:cNvSpPr>
          <p:nvPr/>
        </p:nvSpPr>
        <p:spPr bwMode="auto">
          <a:xfrm>
            <a:off x="4740275" y="2139950"/>
            <a:ext cx="3870325" cy="1212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Courier" charset="0"/>
                <a:ea typeface="Courier" charset="0"/>
                <a:cs typeface="Courier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/>
              <a:t>b = R1</a:t>
            </a:r>
          </a:p>
          <a:p>
            <a:pPr>
              <a:defRPr/>
            </a:pPr>
            <a:r>
              <a:rPr lang="de-CH" dirty="0"/>
              <a:t>c = R2</a:t>
            </a:r>
          </a:p>
          <a:p>
            <a:pPr>
              <a:defRPr/>
            </a:pPr>
            <a:r>
              <a:rPr lang="de-CH" dirty="0"/>
              <a:t>a = R0</a:t>
            </a:r>
          </a:p>
        </p:txBody>
      </p:sp>
      <p:sp>
        <p:nvSpPr>
          <p:cNvPr id="90118" name="Text Placeholder 6">
            <a:extLst>
              <a:ext uri="{FF2B5EF4-FFF2-40B4-BE49-F238E27FC236}">
                <a16:creationId xmlns:a16="http://schemas.microsoft.com/office/drawing/2014/main" id="{82D0F1DA-55DF-8046-A02F-32E1016C20F1}"/>
              </a:ext>
            </a:extLst>
          </p:cNvPr>
          <p:cNvSpPr txBox="1">
            <a:spLocks/>
          </p:cNvSpPr>
          <p:nvPr/>
        </p:nvSpPr>
        <p:spPr bwMode="auto">
          <a:xfrm>
            <a:off x="565150" y="168275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Assembly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90119" name="Text Placeholder 7">
            <a:extLst>
              <a:ext uri="{FF2B5EF4-FFF2-40B4-BE49-F238E27FC236}">
                <a16:creationId xmlns:a16="http://schemas.microsoft.com/office/drawing/2014/main" id="{AD1487B1-E985-914E-886B-9DC6E9F8CCD0}"/>
              </a:ext>
            </a:extLst>
          </p:cNvPr>
          <p:cNvSpPr txBox="1">
            <a:spLocks/>
          </p:cNvSpPr>
          <p:nvPr/>
        </p:nvSpPr>
        <p:spPr bwMode="auto">
          <a:xfrm>
            <a:off x="4740275" y="168275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registers</a:t>
            </a:r>
            <a:endParaRPr lang="de-CH" altLang="en-US" sz="2000"/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4285ABEE-6599-C940-A751-E02C19BDE348}"/>
              </a:ext>
            </a:extLst>
          </p:cNvPr>
          <p:cNvSpPr txBox="1">
            <a:spLocks/>
          </p:cNvSpPr>
          <p:nvPr/>
        </p:nvSpPr>
        <p:spPr bwMode="auto">
          <a:xfrm>
            <a:off x="4724400" y="4044950"/>
            <a:ext cx="3870325" cy="1212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Courier" charset="0"/>
                <a:ea typeface="Courier" charset="0"/>
                <a:cs typeface="Courier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/>
              <a:t>b = $s1</a:t>
            </a:r>
          </a:p>
          <a:p>
            <a:pPr>
              <a:defRPr/>
            </a:pPr>
            <a:r>
              <a:rPr lang="de-CH" dirty="0"/>
              <a:t>c = $s2</a:t>
            </a:r>
          </a:p>
          <a:p>
            <a:pPr>
              <a:defRPr/>
            </a:pPr>
            <a:r>
              <a:rPr lang="de-CH" dirty="0"/>
              <a:t>a = $s0</a:t>
            </a:r>
          </a:p>
        </p:txBody>
      </p:sp>
      <p:sp>
        <p:nvSpPr>
          <p:cNvPr id="90121" name="Text Placeholder 7">
            <a:extLst>
              <a:ext uri="{FF2B5EF4-FFF2-40B4-BE49-F238E27FC236}">
                <a16:creationId xmlns:a16="http://schemas.microsoft.com/office/drawing/2014/main" id="{C379A284-7C13-D443-BCFD-47CA93F04E0A}"/>
              </a:ext>
            </a:extLst>
          </p:cNvPr>
          <p:cNvSpPr txBox="1">
            <a:spLocks/>
          </p:cNvSpPr>
          <p:nvPr/>
        </p:nvSpPr>
        <p:spPr bwMode="auto">
          <a:xfrm>
            <a:off x="4724400" y="358775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registers</a:t>
            </a:r>
            <a:endParaRPr lang="de-CH" altLang="en-US" sz="2000"/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Content Placeholder 2">
            <a:extLst>
              <a:ext uri="{FF2B5EF4-FFF2-40B4-BE49-F238E27FC236}">
                <a16:creationId xmlns:a16="http://schemas.microsoft.com/office/drawing/2014/main" id="{7D9741F8-1BE4-F041-88CC-00CF18AC12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Addition</a:t>
            </a:r>
          </a:p>
        </p:txBody>
      </p:sp>
      <p:sp>
        <p:nvSpPr>
          <p:cNvPr id="91138" name="Title 1">
            <a:extLst>
              <a:ext uri="{FF2B5EF4-FFF2-40B4-BE49-F238E27FC236}">
                <a16:creationId xmlns:a16="http://schemas.microsoft.com/office/drawing/2014/main" id="{46E20098-3F42-5B47-893F-65D3B6D743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From Assembly to Machine Code in LC-3</a:t>
            </a:r>
          </a:p>
        </p:txBody>
      </p:sp>
      <p:sp>
        <p:nvSpPr>
          <p:cNvPr id="91139" name="Slide Number Placeholder 3">
            <a:extLst>
              <a:ext uri="{FF2B5EF4-FFF2-40B4-BE49-F238E27FC236}">
                <a16:creationId xmlns:a16="http://schemas.microsoft.com/office/drawing/2014/main" id="{464B5E96-510D-6F4B-9028-FBC3D899BF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2AE3709-9643-9F47-AAB7-F83582AB9588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64181541-367C-0144-B202-63CECD341370}"/>
              </a:ext>
            </a:extLst>
          </p:cNvPr>
          <p:cNvSpPr txBox="1">
            <a:spLocks/>
          </p:cNvSpPr>
          <p:nvPr/>
        </p:nvSpPr>
        <p:spPr bwMode="auto">
          <a:xfrm>
            <a:off x="2636838" y="1835150"/>
            <a:ext cx="3870325" cy="450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ADD  R0, R1, R2</a:t>
            </a:r>
          </a:p>
        </p:txBody>
      </p:sp>
      <p:sp>
        <p:nvSpPr>
          <p:cNvPr id="91141" name="Text Placeholder 7">
            <a:extLst>
              <a:ext uri="{FF2B5EF4-FFF2-40B4-BE49-F238E27FC236}">
                <a16:creationId xmlns:a16="http://schemas.microsoft.com/office/drawing/2014/main" id="{1D89412D-8202-A244-BEE1-C6EB1D3CCBE2}"/>
              </a:ext>
            </a:extLst>
          </p:cNvPr>
          <p:cNvSpPr txBox="1">
            <a:spLocks/>
          </p:cNvSpPr>
          <p:nvPr/>
        </p:nvSpPr>
        <p:spPr bwMode="auto">
          <a:xfrm>
            <a:off x="2636838" y="137795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2547DCC5-3A8B-DA4D-8B39-C437C8453647}"/>
              </a:ext>
            </a:extLst>
          </p:cNvPr>
          <p:cNvSpPr txBox="1">
            <a:spLocks/>
          </p:cNvSpPr>
          <p:nvPr/>
        </p:nvSpPr>
        <p:spPr bwMode="auto">
          <a:xfrm>
            <a:off x="2225675" y="2617788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Field Values</a:t>
            </a:r>
            <a:endParaRPr lang="de-CH" altLang="en-US" sz="2000"/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BF4DB4F7-FCAA-F843-9C4E-8DDBE4BCC1B2}"/>
              </a:ext>
            </a:extLst>
          </p:cNvPr>
          <p:cNvSpPr txBox="1">
            <a:spLocks/>
          </p:cNvSpPr>
          <p:nvPr/>
        </p:nvSpPr>
        <p:spPr bwMode="auto">
          <a:xfrm>
            <a:off x="2219325" y="4343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Machine Code</a:t>
            </a:r>
            <a:endParaRPr lang="de-CH" altLang="en-US" sz="2000"/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0DA78872-A87C-D04F-B645-35006C769B02}"/>
              </a:ext>
            </a:extLst>
          </p:cNvPr>
          <p:cNvSpPr txBox="1">
            <a:spLocks/>
          </p:cNvSpPr>
          <p:nvPr/>
        </p:nvSpPr>
        <p:spPr bwMode="auto">
          <a:xfrm>
            <a:off x="2209800" y="57912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0x1042</a:t>
            </a:r>
          </a:p>
          <a:p>
            <a:pPr>
              <a:buFont typeface="Wingdings" pitchFamily="2" charset="2"/>
              <a:buNone/>
            </a:pPr>
            <a:r>
              <a:rPr lang="en-US" altLang="en-US" sz="1400"/>
              <a:t>Machine Code, in short (hexadecimal)</a:t>
            </a:r>
            <a:endParaRPr lang="de-CH" altLang="en-US" sz="140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1ECFF57-3834-724B-8A3B-097D2BDC5B68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3014663"/>
            <a:ext cx="4578350" cy="795337"/>
            <a:chOff x="838200" y="3319046"/>
            <a:chExt cx="4578600" cy="795754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2C5FF0E-C0FA-524F-B36D-86F6BDD770BC}"/>
                </a:ext>
              </a:extLst>
            </p:cNvPr>
            <p:cNvSpPr/>
            <p:nvPr/>
          </p:nvSpPr>
          <p:spPr bwMode="auto">
            <a:xfrm>
              <a:off x="838200" y="3657360"/>
              <a:ext cx="1079559" cy="45744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48570CD-FB32-D04A-B214-2AB8636727DE}"/>
                </a:ext>
              </a:extLst>
            </p:cNvPr>
            <p:cNvSpPr/>
            <p:nvPr/>
          </p:nvSpPr>
          <p:spPr bwMode="auto">
            <a:xfrm>
              <a:off x="1905058" y="3657360"/>
              <a:ext cx="914450" cy="45744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62D1C7F-E3D3-8B41-9F74-3F47176EF7DE}"/>
                </a:ext>
              </a:extLst>
            </p:cNvPr>
            <p:cNvSpPr/>
            <p:nvPr/>
          </p:nvSpPr>
          <p:spPr bwMode="auto">
            <a:xfrm>
              <a:off x="2819508" y="3657360"/>
              <a:ext cx="914450" cy="45744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5CBCB84-C306-F944-8F6B-40EEACA9654A}"/>
                </a:ext>
              </a:extLst>
            </p:cNvPr>
            <p:cNvSpPr/>
            <p:nvPr/>
          </p:nvSpPr>
          <p:spPr bwMode="auto">
            <a:xfrm>
              <a:off x="3713320" y="3657360"/>
              <a:ext cx="328630" cy="45744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1C9BC2A-7613-4441-8AD9-85820AD32EDB}"/>
                </a:ext>
              </a:extLst>
            </p:cNvPr>
            <p:cNvSpPr/>
            <p:nvPr/>
          </p:nvSpPr>
          <p:spPr bwMode="auto">
            <a:xfrm>
              <a:off x="4041950" y="3657360"/>
              <a:ext cx="509616" cy="45744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CD46C069-B6B0-434F-ABAF-93FB0E38BCAA}"/>
                </a:ext>
              </a:extLst>
            </p:cNvPr>
            <p:cNvSpPr/>
            <p:nvPr/>
          </p:nvSpPr>
          <p:spPr bwMode="auto">
            <a:xfrm>
              <a:off x="4502350" y="3657360"/>
              <a:ext cx="914450" cy="45744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2</a:t>
              </a:r>
            </a:p>
          </p:txBody>
        </p:sp>
        <p:sp>
          <p:nvSpPr>
            <p:cNvPr id="91179" name="TextBox 53">
              <a:extLst>
                <a:ext uri="{FF2B5EF4-FFF2-40B4-BE49-F238E27FC236}">
                  <a16:creationId xmlns:a16="http://schemas.microsoft.com/office/drawing/2014/main" id="{ECCAD164-DFBF-FD4F-A883-9E13473FB0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91180" name="TextBox 54">
              <a:extLst>
                <a:ext uri="{FF2B5EF4-FFF2-40B4-BE49-F238E27FC236}">
                  <a16:creationId xmlns:a16="http://schemas.microsoft.com/office/drawing/2014/main" id="{6A1E229A-0F75-724B-9A20-C20344682F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91181" name="TextBox 55">
              <a:extLst>
                <a:ext uri="{FF2B5EF4-FFF2-40B4-BE49-F238E27FC236}">
                  <a16:creationId xmlns:a16="http://schemas.microsoft.com/office/drawing/2014/main" id="{6F1FBA0F-29A7-2242-97AD-D5389E89D4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SR1</a:t>
              </a:r>
            </a:p>
          </p:txBody>
        </p:sp>
        <p:sp>
          <p:nvSpPr>
            <p:cNvPr id="91182" name="TextBox 56">
              <a:extLst>
                <a:ext uri="{FF2B5EF4-FFF2-40B4-BE49-F238E27FC236}">
                  <a16:creationId xmlns:a16="http://schemas.microsoft.com/office/drawing/2014/main" id="{1C7FF105-B282-C44D-AA54-41E82E948C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024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SR2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25A49CD-DC77-D94E-9D5A-18A57A0D4C7E}"/>
              </a:ext>
            </a:extLst>
          </p:cNvPr>
          <p:cNvGrpSpPr>
            <a:grpSpLocks/>
          </p:cNvGrpSpPr>
          <p:nvPr/>
        </p:nvGrpSpPr>
        <p:grpSpPr bwMode="auto">
          <a:xfrm>
            <a:off x="2286000" y="4724400"/>
            <a:ext cx="4578350" cy="795338"/>
            <a:chOff x="838200" y="3319046"/>
            <a:chExt cx="4578600" cy="795754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352EE3-8FB5-DA42-A262-0A272BE0A8F6}"/>
                </a:ext>
              </a:extLst>
            </p:cNvPr>
            <p:cNvSpPr/>
            <p:nvPr/>
          </p:nvSpPr>
          <p:spPr bwMode="auto">
            <a:xfrm>
              <a:off x="838200" y="3657361"/>
              <a:ext cx="1079559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0 0 0 1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AF50632-D5C3-D348-B999-573BA3AEFA45}"/>
                </a:ext>
              </a:extLst>
            </p:cNvPr>
            <p:cNvSpPr/>
            <p:nvPr/>
          </p:nvSpPr>
          <p:spPr bwMode="auto">
            <a:xfrm>
              <a:off x="1905058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0 0 0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F306437-9801-BA46-9B18-4CBF853AB5F2}"/>
                </a:ext>
              </a:extLst>
            </p:cNvPr>
            <p:cNvSpPr/>
            <p:nvPr/>
          </p:nvSpPr>
          <p:spPr bwMode="auto">
            <a:xfrm>
              <a:off x="2819508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0 0 1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6979D985-CC43-4740-9E29-E02090400063}"/>
                </a:ext>
              </a:extLst>
            </p:cNvPr>
            <p:cNvSpPr/>
            <p:nvPr/>
          </p:nvSpPr>
          <p:spPr bwMode="auto">
            <a:xfrm>
              <a:off x="3713320" y="3657361"/>
              <a:ext cx="32863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F10230DB-941C-734D-90F8-15A95426BC7C}"/>
                </a:ext>
              </a:extLst>
            </p:cNvPr>
            <p:cNvSpPr/>
            <p:nvPr/>
          </p:nvSpPr>
          <p:spPr bwMode="auto">
            <a:xfrm>
              <a:off x="4041950" y="3657361"/>
              <a:ext cx="509616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2CF7F50-59BE-4644-9C8E-5E3D56AAABC8}"/>
                </a:ext>
              </a:extLst>
            </p:cNvPr>
            <p:cNvSpPr/>
            <p:nvPr/>
          </p:nvSpPr>
          <p:spPr bwMode="auto">
            <a:xfrm>
              <a:off x="4502350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0 1 0</a:t>
              </a:r>
            </a:p>
          </p:txBody>
        </p:sp>
        <p:sp>
          <p:nvSpPr>
            <p:cNvPr id="91169" name="TextBox 64">
              <a:extLst>
                <a:ext uri="{FF2B5EF4-FFF2-40B4-BE49-F238E27FC236}">
                  <a16:creationId xmlns:a16="http://schemas.microsoft.com/office/drawing/2014/main" id="{C2130B5D-9725-5B47-9561-27FA647D2B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91170" name="TextBox 65">
              <a:extLst>
                <a:ext uri="{FF2B5EF4-FFF2-40B4-BE49-F238E27FC236}">
                  <a16:creationId xmlns:a16="http://schemas.microsoft.com/office/drawing/2014/main" id="{24451330-D5DA-2644-A043-3D7CA780FE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91171" name="TextBox 66">
              <a:extLst>
                <a:ext uri="{FF2B5EF4-FFF2-40B4-BE49-F238E27FC236}">
                  <a16:creationId xmlns:a16="http://schemas.microsoft.com/office/drawing/2014/main" id="{52B6ABBC-E0F4-A54B-B748-E45C4C6127C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SR1</a:t>
              </a:r>
            </a:p>
          </p:txBody>
        </p:sp>
        <p:sp>
          <p:nvSpPr>
            <p:cNvPr id="91172" name="TextBox 67">
              <a:extLst>
                <a:ext uri="{FF2B5EF4-FFF2-40B4-BE49-F238E27FC236}">
                  <a16:creationId xmlns:a16="http://schemas.microsoft.com/office/drawing/2014/main" id="{2A175DC4-5A5A-7E41-BFB2-B62E204612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024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SR2</a:t>
              </a:r>
            </a:p>
          </p:txBody>
        </p:sp>
      </p:grpSp>
      <p:sp>
        <p:nvSpPr>
          <p:cNvPr id="32" name="TextBox 64">
            <a:extLst>
              <a:ext uri="{FF2B5EF4-FFF2-40B4-BE49-F238E27FC236}">
                <a16:creationId xmlns:a16="http://schemas.microsoft.com/office/drawing/2014/main" id="{D9363CBB-B449-CC41-A91B-54F6EAF8E9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2675" y="5480050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15</a:t>
            </a:r>
          </a:p>
        </p:txBody>
      </p:sp>
      <p:sp>
        <p:nvSpPr>
          <p:cNvPr id="34" name="TextBox 64">
            <a:extLst>
              <a:ext uri="{FF2B5EF4-FFF2-40B4-BE49-F238E27FC236}">
                <a16:creationId xmlns:a16="http://schemas.microsoft.com/office/drawing/2014/main" id="{976C06B6-DA70-C841-953A-1D0F26F95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1113" y="5480050"/>
            <a:ext cx="354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14</a:t>
            </a:r>
          </a:p>
        </p:txBody>
      </p:sp>
      <p:sp>
        <p:nvSpPr>
          <p:cNvPr id="35" name="TextBox 64">
            <a:extLst>
              <a:ext uri="{FF2B5EF4-FFF2-40B4-BE49-F238E27FC236}">
                <a16:creationId xmlns:a16="http://schemas.microsoft.com/office/drawing/2014/main" id="{81466FD6-7C24-614D-B880-03B411052A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4788" y="5484813"/>
            <a:ext cx="354012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13</a:t>
            </a:r>
          </a:p>
        </p:txBody>
      </p:sp>
      <p:sp>
        <p:nvSpPr>
          <p:cNvPr id="36" name="TextBox 64">
            <a:extLst>
              <a:ext uri="{FF2B5EF4-FFF2-40B4-BE49-F238E27FC236}">
                <a16:creationId xmlns:a16="http://schemas.microsoft.com/office/drawing/2014/main" id="{4AC9A478-885F-ED4F-9DF8-E2376842F1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32113" y="5481638"/>
            <a:ext cx="376237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12</a:t>
            </a:r>
          </a:p>
        </p:txBody>
      </p:sp>
      <p:sp>
        <p:nvSpPr>
          <p:cNvPr id="37" name="TextBox 64">
            <a:extLst>
              <a:ext uri="{FF2B5EF4-FFF2-40B4-BE49-F238E27FC236}">
                <a16:creationId xmlns:a16="http://schemas.microsoft.com/office/drawing/2014/main" id="{501BC916-4C0B-974E-A755-0FA2A7271D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548005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11</a:t>
            </a:r>
          </a:p>
        </p:txBody>
      </p:sp>
      <p:sp>
        <p:nvSpPr>
          <p:cNvPr id="38" name="TextBox 64">
            <a:extLst>
              <a:ext uri="{FF2B5EF4-FFF2-40B4-BE49-F238E27FC236}">
                <a16:creationId xmlns:a16="http://schemas.microsoft.com/office/drawing/2014/main" id="{CED4E0B3-0704-4745-9A22-178ED446C9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27438" y="5480050"/>
            <a:ext cx="3540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10</a:t>
            </a:r>
          </a:p>
        </p:txBody>
      </p:sp>
      <p:sp>
        <p:nvSpPr>
          <p:cNvPr id="39" name="TextBox 64">
            <a:extLst>
              <a:ext uri="{FF2B5EF4-FFF2-40B4-BE49-F238E27FC236}">
                <a16:creationId xmlns:a16="http://schemas.microsoft.com/office/drawing/2014/main" id="{A283721F-C053-B941-89F8-E086496BC7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1113" y="5483225"/>
            <a:ext cx="354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9</a:t>
            </a:r>
          </a:p>
        </p:txBody>
      </p:sp>
      <p:sp>
        <p:nvSpPr>
          <p:cNvPr id="41" name="TextBox 64">
            <a:extLst>
              <a:ext uri="{FF2B5EF4-FFF2-40B4-BE49-F238E27FC236}">
                <a16:creationId xmlns:a16="http://schemas.microsoft.com/office/drawing/2014/main" id="{853AF004-27DE-D848-923C-CD51532C2A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548005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8</a:t>
            </a:r>
          </a:p>
        </p:txBody>
      </p:sp>
      <p:sp>
        <p:nvSpPr>
          <p:cNvPr id="42" name="TextBox 64">
            <a:extLst>
              <a:ext uri="{FF2B5EF4-FFF2-40B4-BE49-F238E27FC236}">
                <a16:creationId xmlns:a16="http://schemas.microsoft.com/office/drawing/2014/main" id="{9B711C37-8457-D64E-95F6-82F6BD6F7F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1838" y="5480050"/>
            <a:ext cx="3540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7</a:t>
            </a:r>
          </a:p>
        </p:txBody>
      </p:sp>
      <p:sp>
        <p:nvSpPr>
          <p:cNvPr id="43" name="TextBox 64">
            <a:extLst>
              <a:ext uri="{FF2B5EF4-FFF2-40B4-BE49-F238E27FC236}">
                <a16:creationId xmlns:a16="http://schemas.microsoft.com/office/drawing/2014/main" id="{B0CDF13B-E187-0A4F-B994-3167F5E5DD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5513" y="5483225"/>
            <a:ext cx="354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6</a:t>
            </a:r>
          </a:p>
        </p:txBody>
      </p:sp>
      <p:sp>
        <p:nvSpPr>
          <p:cNvPr id="46" name="TextBox 64">
            <a:extLst>
              <a:ext uri="{FF2B5EF4-FFF2-40B4-BE49-F238E27FC236}">
                <a16:creationId xmlns:a16="http://schemas.microsoft.com/office/drawing/2014/main" id="{3986A70E-68E5-D243-AE7F-A21020BFD1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27738" y="5478463"/>
            <a:ext cx="354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2</a:t>
            </a:r>
          </a:p>
        </p:txBody>
      </p:sp>
      <p:sp>
        <p:nvSpPr>
          <p:cNvPr id="54" name="TextBox 64">
            <a:extLst>
              <a:ext uri="{FF2B5EF4-FFF2-40B4-BE49-F238E27FC236}">
                <a16:creationId xmlns:a16="http://schemas.microsoft.com/office/drawing/2014/main" id="{B3A9C31E-67C4-A943-9A4F-578435D0DD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26175" y="5478463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</a:t>
            </a:r>
          </a:p>
        </p:txBody>
      </p:sp>
      <p:sp>
        <p:nvSpPr>
          <p:cNvPr id="55" name="TextBox 64">
            <a:extLst>
              <a:ext uri="{FF2B5EF4-FFF2-40B4-BE49-F238E27FC236}">
                <a16:creationId xmlns:a16="http://schemas.microsoft.com/office/drawing/2014/main" id="{A82D48F4-49D9-004D-B172-E673F66265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9850" y="5483225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0</a:t>
            </a:r>
          </a:p>
        </p:txBody>
      </p:sp>
      <p:sp>
        <p:nvSpPr>
          <p:cNvPr id="56" name="TextBox 64">
            <a:extLst>
              <a:ext uri="{FF2B5EF4-FFF2-40B4-BE49-F238E27FC236}">
                <a16:creationId xmlns:a16="http://schemas.microsoft.com/office/drawing/2014/main" id="{6611F130-0F6D-694F-8E96-F215D7DF05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1913" y="5483225"/>
            <a:ext cx="3540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5</a:t>
            </a:r>
          </a:p>
        </p:txBody>
      </p:sp>
      <p:sp>
        <p:nvSpPr>
          <p:cNvPr id="57" name="TextBox 64">
            <a:extLst>
              <a:ext uri="{FF2B5EF4-FFF2-40B4-BE49-F238E27FC236}">
                <a16:creationId xmlns:a16="http://schemas.microsoft.com/office/drawing/2014/main" id="{DB1ECEA1-4FEB-F24E-8C20-B22789A209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57825" y="548005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2907CCD-92B9-8541-BE5A-F75FD6A7E7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51500" y="5483225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4" grpId="0"/>
      <p:bldP spid="45" grpId="0"/>
      <p:bldP spid="32" grpId="0"/>
      <p:bldP spid="34" grpId="0"/>
      <p:bldP spid="35" grpId="0"/>
      <p:bldP spid="36" grpId="0"/>
      <p:bldP spid="37" grpId="0"/>
      <p:bldP spid="38" grpId="0"/>
      <p:bldP spid="39" grpId="0"/>
      <p:bldP spid="41" grpId="0"/>
      <p:bldP spid="42" grpId="0"/>
      <p:bldP spid="43" grpId="0"/>
      <p:bldP spid="46" grpId="0"/>
      <p:bldP spid="54" grpId="0"/>
      <p:bldP spid="55" grpId="0"/>
      <p:bldP spid="56" grpId="0"/>
      <p:bldP spid="57" grpId="0"/>
      <p:bldP spid="6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01A55-FD79-CC49-AC49-E1BE983CB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Extra Assignment: </a:t>
            </a:r>
            <a:r>
              <a:rPr lang="en-US" dirty="0"/>
              <a:t>Moore’s Law (II)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6DE0A-2252-914B-BB94-3FF62B0FD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193723"/>
          </a:xfrm>
        </p:spPr>
        <p:txBody>
          <a:bodyPr/>
          <a:lstStyle/>
          <a:p>
            <a:r>
              <a:rPr lang="en-US" b="1" dirty="0">
                <a:solidFill>
                  <a:srgbClr val="0000FF"/>
                </a:solidFill>
              </a:rPr>
              <a:t>Guidelines on how to review papers critically</a:t>
            </a:r>
          </a:p>
          <a:p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Guideline slides</a:t>
            </a:r>
            <a:r>
              <a:rPr lang="en-US" dirty="0"/>
              <a:t>: </a:t>
            </a:r>
            <a:r>
              <a:rPr lang="en-US" dirty="0">
                <a:hlinkClick r:id="rId2" tooltip="onur-comparch-f17-how-to-do-the-paper-reviews.pdf (58.5 KB)"/>
              </a:rPr>
              <a:t>pdf</a:t>
            </a:r>
            <a:r>
              <a:rPr lang="en-US" dirty="0"/>
              <a:t> </a:t>
            </a:r>
            <a:r>
              <a:rPr lang="en-US" dirty="0">
                <a:hlinkClick r:id="rId3" tooltip="onur-comparch-f17-how-to-do-the-paper-reviews.ppt (224.5 KB)"/>
              </a:rPr>
              <a:t>ppt</a:t>
            </a: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Video: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https://www.youtube.com/watch?v=tOL6FANAJ8c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 reviews on “Main Memory Scaling: Challenges and Solution Directions” </a:t>
            </a:r>
            <a:r>
              <a:rPr lang="en-US" dirty="0">
                <a:hlinkClick r:id="rId5" tooltip="https://people.inf.ethz.ch/omutlu/pub/main-memory-scaling_springer15.pdf"/>
              </a:rPr>
              <a:t>(link to the paper)</a:t>
            </a:r>
            <a:endParaRPr lang="en-US" dirty="0"/>
          </a:p>
          <a:p>
            <a:pPr lvl="2"/>
            <a:r>
              <a:rPr lang="en-US" dirty="0">
                <a:hlinkClick r:id="rId6" tooltip="review-chapter.pdf (16.7 KB)"/>
              </a:rPr>
              <a:t>Review 1</a:t>
            </a:r>
            <a:endParaRPr lang="en-US" dirty="0"/>
          </a:p>
          <a:p>
            <a:pPr lvl="2"/>
            <a:r>
              <a:rPr lang="en-US" dirty="0">
                <a:hlinkClick r:id="rId7" tooltip="review-chapter-2.pdf (16.1 KB)"/>
              </a:rPr>
              <a:t>Review 2</a:t>
            </a:r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/>
              <a:t>Example review on “Staged memory scheduling: Achieving high performance and scalability in heterogeneous systems” </a:t>
            </a:r>
            <a:r>
              <a:rPr lang="en-US" dirty="0">
                <a:hlinkClick r:id="rId8" tooltip="https://people.inf.ethz.ch/omutlu/pub/staged-memory-scheduling_isca12.pdf"/>
              </a:rPr>
              <a:t>(link to the paper)</a:t>
            </a:r>
            <a:endParaRPr lang="en-US" dirty="0"/>
          </a:p>
          <a:p>
            <a:pPr lvl="2"/>
            <a:r>
              <a:rPr lang="en-US" dirty="0">
                <a:hlinkClick r:id="rId9" tooltip="review-sms.pdf (16.1 KB)"/>
              </a:rPr>
              <a:t>Review 1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57886-5517-F547-AA72-70E057C879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4A640EF-F0E2-4E49-9455-7E266BCEBB78}" type="slidenum">
              <a:rPr kumimoji="0" lang="en-US" alt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aramond" panose="02020404030301010803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aramond" panose="02020404030301010803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40142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Title 1">
            <a:extLst>
              <a:ext uri="{FF2B5EF4-FFF2-40B4-BE49-F238E27FC236}">
                <a16:creationId xmlns:a16="http://schemas.microsoft.com/office/drawing/2014/main" id="{639EE8A0-C0E2-D244-93EB-0A51F2C427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Instruction Format (or Encoding)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E1780275-0F79-6046-8BD1-A14997EDF15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LC-3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OP =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opcode</a:t>
            </a:r>
            <a:r>
              <a:rPr lang="en-US" altLang="en-US">
                <a:ea typeface="ＭＳ Ｐゴシック" panose="020B0600070205080204" pitchFamily="34" charset="-128"/>
              </a:rPr>
              <a:t> (what the instruction does)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E.g., ADD = 0001</a:t>
            </a:r>
          </a:p>
          <a:p>
            <a:pPr lvl="3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Semantics: DR ← SR1 + SR2</a:t>
            </a:r>
            <a:endParaRPr lang="en-US" altLang="en-US">
              <a:ea typeface="ＭＳ Ｐゴシック" panose="020B0600070205080204" pitchFamily="34" charset="-128"/>
            </a:endParaRP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E.g., AND = 0101</a:t>
            </a:r>
          </a:p>
          <a:p>
            <a:pPr lvl="3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Semantics: DR ← SR1 AND SR2</a:t>
            </a:r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SR1, SR2 = source registers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DR = destination register</a:t>
            </a:r>
          </a:p>
        </p:txBody>
      </p:sp>
      <p:sp>
        <p:nvSpPr>
          <p:cNvPr id="93187" name="Slide Number Placeholder 3">
            <a:extLst>
              <a:ext uri="{FF2B5EF4-FFF2-40B4-BE49-F238E27FC236}">
                <a16:creationId xmlns:a16="http://schemas.microsoft.com/office/drawing/2014/main" id="{CBE3A3BC-BDF0-4644-BA9A-1629327C42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B37D828-5B9E-8C4C-8264-956252C3139A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A1D518F-0461-3240-B6AD-90DA2E0CA393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1600200"/>
            <a:ext cx="4578350" cy="990600"/>
            <a:chOff x="2282825" y="1600200"/>
            <a:chExt cx="4578350" cy="990600"/>
          </a:xfrm>
        </p:grpSpPr>
        <p:grpSp>
          <p:nvGrpSpPr>
            <p:cNvPr id="93189" name="Group 3">
              <a:extLst>
                <a:ext uri="{FF2B5EF4-FFF2-40B4-BE49-F238E27FC236}">
                  <a16:creationId xmlns:a16="http://schemas.microsoft.com/office/drawing/2014/main" id="{C4322503-69CD-7240-A667-610A839BDD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2825" y="1801813"/>
              <a:ext cx="4578350" cy="788987"/>
              <a:chOff x="838200" y="3657600"/>
              <a:chExt cx="4578600" cy="789404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EB61BE53-F532-D644-A691-A3213E9A0919}"/>
                  </a:ext>
                </a:extLst>
              </p:cNvPr>
              <p:cNvSpPr/>
              <p:nvPr/>
            </p:nvSpPr>
            <p:spPr bwMode="auto">
              <a:xfrm>
                <a:off x="838200" y="3657600"/>
                <a:ext cx="1079559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OP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3E50056-E827-4643-9611-09A523A19FCF}"/>
                  </a:ext>
                </a:extLst>
              </p:cNvPr>
              <p:cNvSpPr/>
              <p:nvPr/>
            </p:nvSpPr>
            <p:spPr bwMode="auto">
              <a:xfrm>
                <a:off x="1905058" y="3657600"/>
                <a:ext cx="914450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DR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6CF7736-0475-7D4D-9E27-2813D53F59E4}"/>
                  </a:ext>
                </a:extLst>
              </p:cNvPr>
              <p:cNvSpPr/>
              <p:nvPr/>
            </p:nvSpPr>
            <p:spPr bwMode="auto">
              <a:xfrm>
                <a:off x="2819508" y="3657600"/>
                <a:ext cx="914450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SR1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A5907B6-4011-5945-8DAD-1AF917F19645}"/>
                  </a:ext>
                </a:extLst>
              </p:cNvPr>
              <p:cNvSpPr/>
              <p:nvPr/>
            </p:nvSpPr>
            <p:spPr bwMode="auto">
              <a:xfrm>
                <a:off x="3713320" y="3657600"/>
                <a:ext cx="328630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47B0BAD8-6719-1149-8A02-DB644FAC8562}"/>
                  </a:ext>
                </a:extLst>
              </p:cNvPr>
              <p:cNvSpPr/>
              <p:nvPr/>
            </p:nvSpPr>
            <p:spPr bwMode="auto">
              <a:xfrm>
                <a:off x="4041950" y="3657600"/>
                <a:ext cx="509616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00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F9FF191-9CB5-2849-BC81-8E18714A455A}"/>
                  </a:ext>
                </a:extLst>
              </p:cNvPr>
              <p:cNvSpPr/>
              <p:nvPr/>
            </p:nvSpPr>
            <p:spPr bwMode="auto">
              <a:xfrm>
                <a:off x="4502350" y="3657600"/>
                <a:ext cx="914450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SR2</a:t>
                </a:r>
              </a:p>
            </p:txBody>
          </p:sp>
          <p:sp>
            <p:nvSpPr>
              <p:cNvPr id="93212" name="TextBox 2">
                <a:extLst>
                  <a:ext uri="{FF2B5EF4-FFF2-40B4-BE49-F238E27FC236}">
                    <a16:creationId xmlns:a16="http://schemas.microsoft.com/office/drawing/2014/main" id="{4914A370-BC99-1A48-AA09-19648FDE2E3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38200" y="4108450"/>
                <a:ext cx="10668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4 bits</a:t>
                </a:r>
              </a:p>
            </p:txBody>
          </p:sp>
          <p:sp>
            <p:nvSpPr>
              <p:cNvPr id="93213" name="TextBox 35">
                <a:extLst>
                  <a:ext uri="{FF2B5EF4-FFF2-40B4-BE49-F238E27FC236}">
                    <a16:creationId xmlns:a16="http://schemas.microsoft.com/office/drawing/2014/main" id="{08185634-0790-824B-805D-28081C50A26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05000" y="4108450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3 bits</a:t>
                </a:r>
              </a:p>
            </p:txBody>
          </p:sp>
          <p:sp>
            <p:nvSpPr>
              <p:cNvPr id="93214" name="TextBox 36">
                <a:extLst>
                  <a:ext uri="{FF2B5EF4-FFF2-40B4-BE49-F238E27FC236}">
                    <a16:creationId xmlns:a16="http://schemas.microsoft.com/office/drawing/2014/main" id="{8377CDC2-B33F-6E46-987B-25C2FDEC1D4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19400" y="4108450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3 bits</a:t>
                </a:r>
              </a:p>
            </p:txBody>
          </p:sp>
          <p:sp>
            <p:nvSpPr>
              <p:cNvPr id="93215" name="TextBox 40">
                <a:extLst>
                  <a:ext uri="{FF2B5EF4-FFF2-40B4-BE49-F238E27FC236}">
                    <a16:creationId xmlns:a16="http://schemas.microsoft.com/office/drawing/2014/main" id="{9658DEF6-1463-FB4F-AAAB-A8207733CF7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02400" y="4108450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3 bits</a:t>
                </a:r>
              </a:p>
            </p:txBody>
          </p:sp>
        </p:grpSp>
        <p:sp>
          <p:nvSpPr>
            <p:cNvPr id="93190" name="TextBox 64">
              <a:extLst>
                <a:ext uri="{FF2B5EF4-FFF2-40B4-BE49-F238E27FC236}">
                  <a16:creationId xmlns:a16="http://schemas.microsoft.com/office/drawing/2014/main" id="{BC6D522F-6306-C247-B11B-93BB2A4AF7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2673" y="160180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15</a:t>
              </a:r>
            </a:p>
          </p:txBody>
        </p:sp>
        <p:sp>
          <p:nvSpPr>
            <p:cNvPr id="93191" name="TextBox 64">
              <a:extLst>
                <a:ext uri="{FF2B5EF4-FFF2-40B4-BE49-F238E27FC236}">
                  <a16:creationId xmlns:a16="http://schemas.microsoft.com/office/drawing/2014/main" id="{DD935B90-C7A8-1848-9D4B-1BE25A8837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10" y="160180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14</a:t>
              </a:r>
            </a:p>
          </p:txBody>
        </p:sp>
        <p:sp>
          <p:nvSpPr>
            <p:cNvPr id="93192" name="TextBox 64">
              <a:extLst>
                <a:ext uri="{FF2B5EF4-FFF2-40B4-BE49-F238E27FC236}">
                  <a16:creationId xmlns:a16="http://schemas.microsoft.com/office/drawing/2014/main" id="{05435894-5C08-E64E-A44D-B106410AA0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4787" y="160538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13</a:t>
              </a:r>
            </a:p>
          </p:txBody>
        </p:sp>
        <p:sp>
          <p:nvSpPr>
            <p:cNvPr id="93193" name="TextBox 64">
              <a:extLst>
                <a:ext uri="{FF2B5EF4-FFF2-40B4-BE49-F238E27FC236}">
                  <a16:creationId xmlns:a16="http://schemas.microsoft.com/office/drawing/2014/main" id="{D111989A-7A05-2542-9BB1-EF71D71A77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32110" y="1602205"/>
              <a:ext cx="376239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12</a:t>
              </a:r>
            </a:p>
          </p:txBody>
        </p:sp>
        <p:sp>
          <p:nvSpPr>
            <p:cNvPr id="93194" name="TextBox 64">
              <a:extLst>
                <a:ext uri="{FF2B5EF4-FFF2-40B4-BE49-F238E27FC236}">
                  <a16:creationId xmlns:a16="http://schemas.microsoft.com/office/drawing/2014/main" id="{74B6E4D2-86F3-324C-851E-D7F08A9649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8940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11</a:t>
              </a:r>
            </a:p>
          </p:txBody>
        </p:sp>
        <p:sp>
          <p:nvSpPr>
            <p:cNvPr id="93195" name="TextBox 64">
              <a:extLst>
                <a:ext uri="{FF2B5EF4-FFF2-40B4-BE49-F238E27FC236}">
                  <a16:creationId xmlns:a16="http://schemas.microsoft.com/office/drawing/2014/main" id="{BEF4888F-F403-3E4C-9445-B6BA3A1ED8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7377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10</a:t>
              </a:r>
            </a:p>
          </p:txBody>
        </p:sp>
        <p:sp>
          <p:nvSpPr>
            <p:cNvPr id="93196" name="TextBox 64">
              <a:extLst>
                <a:ext uri="{FF2B5EF4-FFF2-40B4-BE49-F238E27FC236}">
                  <a16:creationId xmlns:a16="http://schemas.microsoft.com/office/drawing/2014/main" id="{40C6921F-8B24-BB46-A8B3-CD38AB5A9E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21054" y="1604979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9</a:t>
              </a:r>
            </a:p>
          </p:txBody>
        </p:sp>
        <p:sp>
          <p:nvSpPr>
            <p:cNvPr id="93197" name="TextBox 64">
              <a:extLst>
                <a:ext uri="{FF2B5EF4-FFF2-40B4-BE49-F238E27FC236}">
                  <a16:creationId xmlns:a16="http://schemas.microsoft.com/office/drawing/2014/main" id="{88D2D732-DE0B-9144-9B86-1B8D73B93F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43398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8</a:t>
              </a:r>
            </a:p>
          </p:txBody>
        </p:sp>
        <p:sp>
          <p:nvSpPr>
            <p:cNvPr id="93198" name="TextBox 64">
              <a:extLst>
                <a:ext uri="{FF2B5EF4-FFF2-40B4-BE49-F238E27FC236}">
                  <a16:creationId xmlns:a16="http://schemas.microsoft.com/office/drawing/2014/main" id="{184499C1-2912-414F-8EF0-39FA8E2DBE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41835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7</a:t>
              </a:r>
            </a:p>
          </p:txBody>
        </p:sp>
        <p:sp>
          <p:nvSpPr>
            <p:cNvPr id="93199" name="TextBox 64">
              <a:extLst>
                <a:ext uri="{FF2B5EF4-FFF2-40B4-BE49-F238E27FC236}">
                  <a16:creationId xmlns:a16="http://schemas.microsoft.com/office/drawing/2014/main" id="{3EB7219D-9C10-3744-9ACA-BFC489FC73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35512" y="1604979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6</a:t>
              </a:r>
            </a:p>
          </p:txBody>
        </p:sp>
        <p:sp>
          <p:nvSpPr>
            <p:cNvPr id="93200" name="TextBox 64">
              <a:extLst>
                <a:ext uri="{FF2B5EF4-FFF2-40B4-BE49-F238E27FC236}">
                  <a16:creationId xmlns:a16="http://schemas.microsoft.com/office/drawing/2014/main" id="{9DDFC789-0EA4-1745-AFBC-16D957002E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27676" y="16002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2</a:t>
              </a:r>
            </a:p>
          </p:txBody>
        </p:sp>
        <p:sp>
          <p:nvSpPr>
            <p:cNvPr id="93201" name="TextBox 64">
              <a:extLst>
                <a:ext uri="{FF2B5EF4-FFF2-40B4-BE49-F238E27FC236}">
                  <a16:creationId xmlns:a16="http://schemas.microsoft.com/office/drawing/2014/main" id="{D901B5CE-C91D-C840-89A0-E28F5DC5A5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26113" y="16002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</a:t>
              </a:r>
            </a:p>
          </p:txBody>
        </p:sp>
        <p:sp>
          <p:nvSpPr>
            <p:cNvPr id="93202" name="TextBox 64">
              <a:extLst>
                <a:ext uri="{FF2B5EF4-FFF2-40B4-BE49-F238E27FC236}">
                  <a16:creationId xmlns:a16="http://schemas.microsoft.com/office/drawing/2014/main" id="{6AAFEB9A-B091-F240-A7D1-5AA2D97EE3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19790" y="1603776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0</a:t>
              </a:r>
            </a:p>
          </p:txBody>
        </p:sp>
        <p:sp>
          <p:nvSpPr>
            <p:cNvPr id="93203" name="TextBox 64">
              <a:extLst>
                <a:ext uri="{FF2B5EF4-FFF2-40B4-BE49-F238E27FC236}">
                  <a16:creationId xmlns:a16="http://schemas.microsoft.com/office/drawing/2014/main" id="{DF133C6C-3841-164B-B9E6-9C37D36E00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1975" y="1603776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5</a:t>
              </a:r>
            </a:p>
          </p:txBody>
        </p:sp>
        <p:sp>
          <p:nvSpPr>
            <p:cNvPr id="93204" name="TextBox 64">
              <a:extLst>
                <a:ext uri="{FF2B5EF4-FFF2-40B4-BE49-F238E27FC236}">
                  <a16:creationId xmlns:a16="http://schemas.microsoft.com/office/drawing/2014/main" id="{A7535C8A-81EA-CC48-9204-78C28C2F4B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58555" y="1600585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4</a:t>
              </a:r>
            </a:p>
          </p:txBody>
        </p:sp>
        <p:sp>
          <p:nvSpPr>
            <p:cNvPr id="93205" name="TextBox 35">
              <a:extLst>
                <a:ext uri="{FF2B5EF4-FFF2-40B4-BE49-F238E27FC236}">
                  <a16:creationId xmlns:a16="http://schemas.microsoft.com/office/drawing/2014/main" id="{0DE6DDAA-3FE7-0342-9C01-7D6D34AA48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52232" y="1604161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3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Content Placeholder 2">
            <a:extLst>
              <a:ext uri="{FF2B5EF4-FFF2-40B4-BE49-F238E27FC236}">
                <a16:creationId xmlns:a16="http://schemas.microsoft.com/office/drawing/2014/main" id="{FDD1FBFF-FA98-4E4B-8BB3-F01770BC0A3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Addition</a:t>
            </a:r>
          </a:p>
        </p:txBody>
      </p:sp>
      <p:sp>
        <p:nvSpPr>
          <p:cNvPr id="95234" name="Title 1">
            <a:extLst>
              <a:ext uri="{FF2B5EF4-FFF2-40B4-BE49-F238E27FC236}">
                <a16:creationId xmlns:a16="http://schemas.microsoft.com/office/drawing/2014/main" id="{EAFEB5EB-161E-8D4F-8783-D7EE2DC520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From Assembly to Machine Code in MIPS</a:t>
            </a:r>
          </a:p>
        </p:txBody>
      </p:sp>
      <p:sp>
        <p:nvSpPr>
          <p:cNvPr id="95235" name="Slide Number Placeholder 3">
            <a:extLst>
              <a:ext uri="{FF2B5EF4-FFF2-40B4-BE49-F238E27FC236}">
                <a16:creationId xmlns:a16="http://schemas.microsoft.com/office/drawing/2014/main" id="{BFCFD4D3-0214-8D4B-80C7-4816078A7C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E36525F-647B-544A-9F1E-7311565C115F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6CC7E8C-6C61-F244-ACC3-5E8821245296}"/>
              </a:ext>
            </a:extLst>
          </p:cNvPr>
          <p:cNvGrpSpPr>
            <a:grpSpLocks/>
          </p:cNvGrpSpPr>
          <p:nvPr/>
        </p:nvGrpSpPr>
        <p:grpSpPr bwMode="auto">
          <a:xfrm>
            <a:off x="1670050" y="2998788"/>
            <a:ext cx="5803900" cy="811212"/>
            <a:chOff x="838200" y="3304004"/>
            <a:chExt cx="5804400" cy="81079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7199C15-994C-E049-B9D8-140C7164B166}"/>
                </a:ext>
              </a:extLst>
            </p:cNvPr>
            <p:cNvSpPr/>
            <p:nvPr/>
          </p:nvSpPr>
          <p:spPr bwMode="auto">
            <a:xfrm>
              <a:off x="838200" y="3657834"/>
              <a:ext cx="1079593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37939DC-8327-2148-A399-48D6924E079F}"/>
                </a:ext>
              </a:extLst>
            </p:cNvPr>
            <p:cNvSpPr/>
            <p:nvPr/>
          </p:nvSpPr>
          <p:spPr bwMode="auto">
            <a:xfrm>
              <a:off x="1905092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17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4452B17-3F84-4B49-B093-364F8DD90D17}"/>
                </a:ext>
              </a:extLst>
            </p:cNvPr>
            <p:cNvSpPr/>
            <p:nvPr/>
          </p:nvSpPr>
          <p:spPr bwMode="auto">
            <a:xfrm>
              <a:off x="2819571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18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D2F980A-43A3-4148-AA44-B3A688D365C7}"/>
                </a:ext>
              </a:extLst>
            </p:cNvPr>
            <p:cNvSpPr/>
            <p:nvPr/>
          </p:nvSpPr>
          <p:spPr bwMode="auto">
            <a:xfrm>
              <a:off x="3734049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16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007ADEB-C6A5-034C-8525-7FB902FB526A}"/>
                </a:ext>
              </a:extLst>
            </p:cNvPr>
            <p:cNvSpPr/>
            <p:nvPr/>
          </p:nvSpPr>
          <p:spPr bwMode="auto">
            <a:xfrm>
              <a:off x="4648528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C35C545-26CD-F144-A0E6-A88B768D71FB}"/>
                </a:ext>
              </a:extLst>
            </p:cNvPr>
            <p:cNvSpPr/>
            <p:nvPr/>
          </p:nvSpPr>
          <p:spPr bwMode="auto">
            <a:xfrm>
              <a:off x="5563007" y="3657834"/>
              <a:ext cx="1079593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32</a:t>
              </a:r>
            </a:p>
          </p:txBody>
        </p:sp>
        <p:sp>
          <p:nvSpPr>
            <p:cNvPr id="95275" name="TextBox 2">
              <a:extLst>
                <a:ext uri="{FF2B5EF4-FFF2-40B4-BE49-F238E27FC236}">
                  <a16:creationId xmlns:a16="http://schemas.microsoft.com/office/drawing/2014/main" id="{61525989-682B-B648-97C4-1E7E417765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04004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95276" name="TextBox 35">
              <a:extLst>
                <a:ext uri="{FF2B5EF4-FFF2-40B4-BE49-F238E27FC236}">
                  <a16:creationId xmlns:a16="http://schemas.microsoft.com/office/drawing/2014/main" id="{94069079-6B42-DB4C-8AF4-301BAB7B32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rs</a:t>
              </a:r>
            </a:p>
          </p:txBody>
        </p:sp>
        <p:sp>
          <p:nvSpPr>
            <p:cNvPr id="95277" name="TextBox 36">
              <a:extLst>
                <a:ext uri="{FF2B5EF4-FFF2-40B4-BE49-F238E27FC236}">
                  <a16:creationId xmlns:a16="http://schemas.microsoft.com/office/drawing/2014/main" id="{740A48BA-971B-C141-BEDB-768543E80D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rt</a:t>
              </a:r>
            </a:p>
          </p:txBody>
        </p:sp>
        <p:sp>
          <p:nvSpPr>
            <p:cNvPr id="95278" name="TextBox 37">
              <a:extLst>
                <a:ext uri="{FF2B5EF4-FFF2-40B4-BE49-F238E27FC236}">
                  <a16:creationId xmlns:a16="http://schemas.microsoft.com/office/drawing/2014/main" id="{754D6379-D86E-EE46-B549-C3A4AB6B20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38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rd</a:t>
              </a:r>
            </a:p>
          </p:txBody>
        </p:sp>
        <p:sp>
          <p:nvSpPr>
            <p:cNvPr id="95279" name="TextBox 39">
              <a:extLst>
                <a:ext uri="{FF2B5EF4-FFF2-40B4-BE49-F238E27FC236}">
                  <a16:creationId xmlns:a16="http://schemas.microsoft.com/office/drawing/2014/main" id="{A7EF9B6D-B2D3-244D-BCEE-7F75B9920A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82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shamt</a:t>
              </a:r>
            </a:p>
          </p:txBody>
        </p:sp>
        <p:sp>
          <p:nvSpPr>
            <p:cNvPr id="95280" name="TextBox 40">
              <a:extLst>
                <a:ext uri="{FF2B5EF4-FFF2-40B4-BE49-F238E27FC236}">
                  <a16:creationId xmlns:a16="http://schemas.microsoft.com/office/drawing/2014/main" id="{DDEA7244-CE1E-624C-8A3B-23E84C7EC8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62600" y="3304004"/>
              <a:ext cx="10800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funct</a:t>
              </a:r>
            </a:p>
          </p:txBody>
        </p:sp>
      </p:grp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D2BFA588-B059-C646-AD72-BBB385B75761}"/>
              </a:ext>
            </a:extLst>
          </p:cNvPr>
          <p:cNvSpPr txBox="1">
            <a:spLocks/>
          </p:cNvSpPr>
          <p:nvPr/>
        </p:nvSpPr>
        <p:spPr bwMode="auto">
          <a:xfrm>
            <a:off x="2636838" y="1835150"/>
            <a:ext cx="3870325" cy="450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$s0, $s1, $s2</a:t>
            </a:r>
          </a:p>
        </p:txBody>
      </p:sp>
      <p:sp>
        <p:nvSpPr>
          <p:cNvPr id="95238" name="Text Placeholder 7">
            <a:extLst>
              <a:ext uri="{FF2B5EF4-FFF2-40B4-BE49-F238E27FC236}">
                <a16:creationId xmlns:a16="http://schemas.microsoft.com/office/drawing/2014/main" id="{8AF85A1D-E1E9-5C44-9715-141D775DDA8A}"/>
              </a:ext>
            </a:extLst>
          </p:cNvPr>
          <p:cNvSpPr txBox="1">
            <a:spLocks/>
          </p:cNvSpPr>
          <p:nvPr/>
        </p:nvSpPr>
        <p:spPr bwMode="auto">
          <a:xfrm>
            <a:off x="2636838" y="137795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841886C7-233F-B54B-A26E-E890B009DC5E}"/>
              </a:ext>
            </a:extLst>
          </p:cNvPr>
          <p:cNvSpPr txBox="1">
            <a:spLocks/>
          </p:cNvSpPr>
          <p:nvPr/>
        </p:nvSpPr>
        <p:spPr bwMode="auto">
          <a:xfrm>
            <a:off x="1692275" y="2617788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Field Values</a:t>
            </a:r>
            <a:endParaRPr lang="de-CH" altLang="en-US" sz="2000"/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60BD602D-1A28-A040-AFE8-DAAE83436361}"/>
              </a:ext>
            </a:extLst>
          </p:cNvPr>
          <p:cNvSpPr txBox="1">
            <a:spLocks/>
          </p:cNvSpPr>
          <p:nvPr/>
        </p:nvSpPr>
        <p:spPr bwMode="auto">
          <a:xfrm>
            <a:off x="1676400" y="57912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0x02328020</a:t>
            </a:r>
            <a:endParaRPr lang="de-CH" altLang="en-US" sz="2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A47650E-6715-9246-BE25-8FA5D02B63EA}"/>
              </a:ext>
            </a:extLst>
          </p:cNvPr>
          <p:cNvGrpSpPr>
            <a:grpSpLocks/>
          </p:cNvGrpSpPr>
          <p:nvPr/>
        </p:nvGrpSpPr>
        <p:grpSpPr bwMode="auto">
          <a:xfrm>
            <a:off x="1663700" y="4343400"/>
            <a:ext cx="5803900" cy="1427163"/>
            <a:chOff x="1663700" y="4343400"/>
            <a:chExt cx="5803900" cy="1427956"/>
          </a:xfrm>
        </p:grpSpPr>
        <p:grpSp>
          <p:nvGrpSpPr>
            <p:cNvPr id="95243" name="Group 20">
              <a:extLst>
                <a:ext uri="{FF2B5EF4-FFF2-40B4-BE49-F238E27FC236}">
                  <a16:creationId xmlns:a16="http://schemas.microsoft.com/office/drawing/2014/main" id="{82F510F7-630F-9741-9FAC-A95A0C70464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63700" y="4724400"/>
              <a:ext cx="5803900" cy="811213"/>
              <a:chOff x="838200" y="3304004"/>
              <a:chExt cx="5804400" cy="810796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B4F2491C-36F7-CD46-9419-C6D8FB88CAA8}"/>
                  </a:ext>
                </a:extLst>
              </p:cNvPr>
              <p:cNvSpPr/>
              <p:nvPr/>
            </p:nvSpPr>
            <p:spPr bwMode="auto">
              <a:xfrm>
                <a:off x="838200" y="3658243"/>
                <a:ext cx="1079593" cy="457219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000000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DEB606E5-52A3-734C-B8CF-055C4DE8B986}"/>
                  </a:ext>
                </a:extLst>
              </p:cNvPr>
              <p:cNvSpPr/>
              <p:nvPr/>
            </p:nvSpPr>
            <p:spPr bwMode="auto">
              <a:xfrm>
                <a:off x="1905092" y="3658243"/>
                <a:ext cx="914479" cy="457219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10001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471D7028-5521-4244-975E-C59D8B703611}"/>
                  </a:ext>
                </a:extLst>
              </p:cNvPr>
              <p:cNvSpPr/>
              <p:nvPr/>
            </p:nvSpPr>
            <p:spPr bwMode="auto">
              <a:xfrm>
                <a:off x="2819571" y="3658243"/>
                <a:ext cx="914479" cy="457219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10010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F9279E0-A05E-3944-BD96-2FF4BC403D07}"/>
                  </a:ext>
                </a:extLst>
              </p:cNvPr>
              <p:cNvSpPr/>
              <p:nvPr/>
            </p:nvSpPr>
            <p:spPr bwMode="auto">
              <a:xfrm>
                <a:off x="3734049" y="3658243"/>
                <a:ext cx="914479" cy="457219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10000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CEDF79CB-4080-AB4F-8E77-FFFC8AA9B33F}"/>
                  </a:ext>
                </a:extLst>
              </p:cNvPr>
              <p:cNvSpPr/>
              <p:nvPr/>
            </p:nvSpPr>
            <p:spPr bwMode="auto">
              <a:xfrm>
                <a:off x="4648528" y="3658243"/>
                <a:ext cx="914479" cy="457219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00000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BFE64195-9A59-9B44-964A-22E21ED2DD2C}"/>
                  </a:ext>
                </a:extLst>
              </p:cNvPr>
              <p:cNvSpPr/>
              <p:nvPr/>
            </p:nvSpPr>
            <p:spPr bwMode="auto">
              <a:xfrm>
                <a:off x="5563007" y="3658243"/>
                <a:ext cx="1079593" cy="457219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100000</a:t>
                </a:r>
              </a:p>
            </p:txBody>
          </p:sp>
          <p:sp>
            <p:nvSpPr>
              <p:cNvPr id="95263" name="TextBox 27">
                <a:extLst>
                  <a:ext uri="{FF2B5EF4-FFF2-40B4-BE49-F238E27FC236}">
                    <a16:creationId xmlns:a16="http://schemas.microsoft.com/office/drawing/2014/main" id="{4586320C-7734-864A-8B38-CA2BCEFBB9D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38200" y="3304004"/>
                <a:ext cx="10668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op</a:t>
                </a:r>
              </a:p>
            </p:txBody>
          </p:sp>
          <p:sp>
            <p:nvSpPr>
              <p:cNvPr id="95264" name="TextBox 28">
                <a:extLst>
                  <a:ext uri="{FF2B5EF4-FFF2-40B4-BE49-F238E27FC236}">
                    <a16:creationId xmlns:a16="http://schemas.microsoft.com/office/drawing/2014/main" id="{4115BCE9-D5E2-6B47-99E4-B98458660AB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05000" y="3304004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rs</a:t>
                </a:r>
              </a:p>
            </p:txBody>
          </p:sp>
          <p:sp>
            <p:nvSpPr>
              <p:cNvPr id="95265" name="TextBox 29">
                <a:extLst>
                  <a:ext uri="{FF2B5EF4-FFF2-40B4-BE49-F238E27FC236}">
                    <a16:creationId xmlns:a16="http://schemas.microsoft.com/office/drawing/2014/main" id="{503EED6F-AA19-6F46-A8C4-6591C4B2649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19400" y="3304004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rt</a:t>
                </a:r>
              </a:p>
            </p:txBody>
          </p:sp>
          <p:sp>
            <p:nvSpPr>
              <p:cNvPr id="95266" name="TextBox 38">
                <a:extLst>
                  <a:ext uri="{FF2B5EF4-FFF2-40B4-BE49-F238E27FC236}">
                    <a16:creationId xmlns:a16="http://schemas.microsoft.com/office/drawing/2014/main" id="{B53E33AB-5CDC-3A41-9BE7-E2AED139FD6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733800" y="3304004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rd</a:t>
                </a:r>
              </a:p>
            </p:txBody>
          </p:sp>
          <p:sp>
            <p:nvSpPr>
              <p:cNvPr id="95267" name="TextBox 41">
                <a:extLst>
                  <a:ext uri="{FF2B5EF4-FFF2-40B4-BE49-F238E27FC236}">
                    <a16:creationId xmlns:a16="http://schemas.microsoft.com/office/drawing/2014/main" id="{BFA49917-845C-7C4B-B2F5-72B6FCB5C4D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48200" y="3304004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shamt</a:t>
                </a:r>
              </a:p>
            </p:txBody>
          </p:sp>
          <p:sp>
            <p:nvSpPr>
              <p:cNvPr id="95268" name="TextBox 42">
                <a:extLst>
                  <a:ext uri="{FF2B5EF4-FFF2-40B4-BE49-F238E27FC236}">
                    <a16:creationId xmlns:a16="http://schemas.microsoft.com/office/drawing/2014/main" id="{509F1F8B-A8C0-494C-8121-DB61E4BB442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562600" y="3304004"/>
                <a:ext cx="10800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funct</a:t>
                </a:r>
              </a:p>
            </p:txBody>
          </p:sp>
        </p:grpSp>
        <p:sp>
          <p:nvSpPr>
            <p:cNvPr id="95244" name="Text Placeholder 7">
              <a:extLst>
                <a:ext uri="{FF2B5EF4-FFF2-40B4-BE49-F238E27FC236}">
                  <a16:creationId xmlns:a16="http://schemas.microsoft.com/office/drawing/2014/main" id="{24E0E4FC-7DCD-5746-AAD4-BC3C4F2E1FC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685925" y="4343400"/>
              <a:ext cx="3870325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2000"/>
                <a:t>Machine Code</a:t>
              </a:r>
              <a:endParaRPr lang="de-CH" altLang="en-US" sz="2000"/>
            </a:p>
          </p:txBody>
        </p:sp>
        <p:sp>
          <p:nvSpPr>
            <p:cNvPr id="95245" name="TextBox 64">
              <a:extLst>
                <a:ext uri="{FF2B5EF4-FFF2-40B4-BE49-F238E27FC236}">
                  <a16:creationId xmlns:a16="http://schemas.microsoft.com/office/drawing/2014/main" id="{ACA42F5B-CAC8-444C-9C15-40E735DADE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87082" y="5539581"/>
              <a:ext cx="354013" cy="231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15</a:t>
              </a:r>
            </a:p>
          </p:txBody>
        </p:sp>
        <p:sp>
          <p:nvSpPr>
            <p:cNvPr id="95246" name="TextBox 64">
              <a:extLst>
                <a:ext uri="{FF2B5EF4-FFF2-40B4-BE49-F238E27FC236}">
                  <a16:creationId xmlns:a16="http://schemas.microsoft.com/office/drawing/2014/main" id="{42A167B3-FFEE-F64A-8554-CA25D18CEF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85159" y="5528468"/>
              <a:ext cx="354013" cy="230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11</a:t>
              </a:r>
            </a:p>
          </p:txBody>
        </p:sp>
        <p:sp>
          <p:nvSpPr>
            <p:cNvPr id="95247" name="TextBox 64">
              <a:extLst>
                <a:ext uri="{FF2B5EF4-FFF2-40B4-BE49-F238E27FC236}">
                  <a16:creationId xmlns:a16="http://schemas.microsoft.com/office/drawing/2014/main" id="{350F8F51-355D-364C-9ACB-ED59A2F65F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81639" y="5534818"/>
              <a:ext cx="354012" cy="230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10</a:t>
              </a:r>
            </a:p>
          </p:txBody>
        </p:sp>
        <p:sp>
          <p:nvSpPr>
            <p:cNvPr id="95248" name="TextBox 64">
              <a:extLst>
                <a:ext uri="{FF2B5EF4-FFF2-40B4-BE49-F238E27FC236}">
                  <a16:creationId xmlns:a16="http://schemas.microsoft.com/office/drawing/2014/main" id="{87B26BD9-69C4-FA46-A09E-125F68F8D1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05513" y="5528468"/>
              <a:ext cx="354012" cy="231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6</a:t>
              </a:r>
            </a:p>
          </p:txBody>
        </p:sp>
        <p:sp>
          <p:nvSpPr>
            <p:cNvPr id="95249" name="TextBox 64">
              <a:extLst>
                <a:ext uri="{FF2B5EF4-FFF2-40B4-BE49-F238E27FC236}">
                  <a16:creationId xmlns:a16="http://schemas.microsoft.com/office/drawing/2014/main" id="{63F380D4-C3DB-7443-88E4-69761E3DBA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86600" y="5535613"/>
              <a:ext cx="354013" cy="230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0</a:t>
              </a:r>
            </a:p>
          </p:txBody>
        </p:sp>
        <p:sp>
          <p:nvSpPr>
            <p:cNvPr id="95250" name="TextBox 64">
              <a:extLst>
                <a:ext uri="{FF2B5EF4-FFF2-40B4-BE49-F238E27FC236}">
                  <a16:creationId xmlns:a16="http://schemas.microsoft.com/office/drawing/2014/main" id="{98F81EA3-3A2C-6B48-89A0-B5E0C17E4D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49220" y="5534818"/>
              <a:ext cx="354012" cy="230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5</a:t>
              </a:r>
            </a:p>
          </p:txBody>
        </p:sp>
        <p:sp>
          <p:nvSpPr>
            <p:cNvPr id="95251" name="TextBox 64">
              <a:extLst>
                <a:ext uri="{FF2B5EF4-FFF2-40B4-BE49-F238E27FC236}">
                  <a16:creationId xmlns:a16="http://schemas.microsoft.com/office/drawing/2014/main" id="{3DAFC498-BE6F-3B43-9CC4-11C95EBA84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80682" y="5539581"/>
              <a:ext cx="354013" cy="231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16</a:t>
              </a:r>
            </a:p>
          </p:txBody>
        </p:sp>
        <p:sp>
          <p:nvSpPr>
            <p:cNvPr id="95252" name="TextBox 64">
              <a:extLst>
                <a:ext uri="{FF2B5EF4-FFF2-40B4-BE49-F238E27FC236}">
                  <a16:creationId xmlns:a16="http://schemas.microsoft.com/office/drawing/2014/main" id="{664B8AB7-CF4D-D045-9AC7-AF4418A1E4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8393" y="5539581"/>
              <a:ext cx="354013" cy="231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20</a:t>
              </a:r>
            </a:p>
          </p:txBody>
        </p:sp>
        <p:sp>
          <p:nvSpPr>
            <p:cNvPr id="95253" name="TextBox 64">
              <a:extLst>
                <a:ext uri="{FF2B5EF4-FFF2-40B4-BE49-F238E27FC236}">
                  <a16:creationId xmlns:a16="http://schemas.microsoft.com/office/drawing/2014/main" id="{68ADA08B-2B6D-B445-8BD5-A530372A15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65487" y="5539581"/>
              <a:ext cx="354013" cy="231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21</a:t>
              </a:r>
            </a:p>
          </p:txBody>
        </p:sp>
        <p:sp>
          <p:nvSpPr>
            <p:cNvPr id="95254" name="TextBox 64">
              <a:extLst>
                <a:ext uri="{FF2B5EF4-FFF2-40B4-BE49-F238E27FC236}">
                  <a16:creationId xmlns:a16="http://schemas.microsoft.com/office/drawing/2014/main" id="{DA8B3CC3-FA70-E44D-AFAF-A25B9259B3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9550" y="5526881"/>
              <a:ext cx="354013" cy="231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25</a:t>
              </a:r>
            </a:p>
          </p:txBody>
        </p:sp>
        <p:sp>
          <p:nvSpPr>
            <p:cNvPr id="95255" name="TextBox 64">
              <a:extLst>
                <a:ext uri="{FF2B5EF4-FFF2-40B4-BE49-F238E27FC236}">
                  <a16:creationId xmlns:a16="http://schemas.microsoft.com/office/drawing/2014/main" id="{CA88D7C4-0376-F541-926E-3534ACD0BE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4022" y="5533231"/>
              <a:ext cx="354013" cy="231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26</a:t>
              </a:r>
            </a:p>
          </p:txBody>
        </p:sp>
        <p:sp>
          <p:nvSpPr>
            <p:cNvPr id="95256" name="TextBox 64">
              <a:extLst>
                <a:ext uri="{FF2B5EF4-FFF2-40B4-BE49-F238E27FC236}">
                  <a16:creationId xmlns:a16="http://schemas.microsoft.com/office/drawing/2014/main" id="{15C30F77-6171-3B46-B285-C60704F682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09340" y="5521797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>
                  <a:solidFill>
                    <a:srgbClr val="0432FF"/>
                  </a:solidFill>
                </a:rPr>
                <a:t>31</a:t>
              </a: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6D3B0B7A-0567-6F45-B4BE-80C7BF9745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0613" y="3940175"/>
            <a:ext cx="14684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3"/>
            <a:r>
              <a:rPr lang="en-US" altLang="en-US" sz="2000">
                <a:solidFill>
                  <a:srgbClr val="00B050"/>
                </a:solidFill>
              </a:rPr>
              <a:t>rd ← rs + rt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5" grpId="0"/>
      <p:bldP spid="7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Title 1">
            <a:extLst>
              <a:ext uri="{FF2B5EF4-FFF2-40B4-BE49-F238E27FC236}">
                <a16:creationId xmlns:a16="http://schemas.microsoft.com/office/drawing/2014/main" id="{2609CC28-C438-6B40-9988-7F9E9547B8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Instruction Formats: R-Type in MIPS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1DA9F390-BD9B-C045-8BF4-616ADF32E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R-type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3 register operands</a:t>
            </a: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MIPS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0 = opcode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 err="1">
                <a:ea typeface="ＭＳ Ｐゴシック" charset="-128"/>
              </a:rPr>
              <a:t>rs</a:t>
            </a:r>
            <a:r>
              <a:rPr lang="en-US" altLang="en-US" dirty="0">
                <a:ea typeface="ＭＳ Ｐゴシック" charset="-128"/>
              </a:rPr>
              <a:t>, </a:t>
            </a:r>
            <a:r>
              <a:rPr lang="en-US" altLang="en-US" dirty="0" err="1">
                <a:ea typeface="ＭＳ Ｐゴシック" charset="-128"/>
              </a:rPr>
              <a:t>rt</a:t>
            </a:r>
            <a:r>
              <a:rPr lang="en-US" altLang="en-US" dirty="0">
                <a:ea typeface="ＭＳ Ｐゴシック" charset="-128"/>
              </a:rPr>
              <a:t> = source registers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 err="1">
                <a:ea typeface="ＭＳ Ｐゴシック" charset="-128"/>
              </a:rPr>
              <a:t>rd</a:t>
            </a:r>
            <a:r>
              <a:rPr lang="en-US" altLang="en-US" dirty="0">
                <a:ea typeface="ＭＳ Ｐゴシック" charset="-128"/>
              </a:rPr>
              <a:t> = destination register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 err="1">
                <a:ea typeface="ＭＳ Ｐゴシック" charset="-128"/>
              </a:rPr>
              <a:t>shamt</a:t>
            </a:r>
            <a:r>
              <a:rPr lang="en-US" altLang="en-US" dirty="0">
                <a:ea typeface="ＭＳ Ｐゴシック" charset="-128"/>
              </a:rPr>
              <a:t> = shift amount (only shift operations)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 err="1">
                <a:ea typeface="ＭＳ Ｐゴシック" charset="-128"/>
              </a:rPr>
              <a:t>funct</a:t>
            </a:r>
            <a:r>
              <a:rPr lang="en-US" altLang="en-US" dirty="0">
                <a:ea typeface="ＭＳ Ｐゴシック" charset="-128"/>
              </a:rPr>
              <a:t> = operation in R-type instructions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</p:txBody>
      </p:sp>
      <p:sp>
        <p:nvSpPr>
          <p:cNvPr id="97283" name="Slide Number Placeholder 3">
            <a:extLst>
              <a:ext uri="{FF2B5EF4-FFF2-40B4-BE49-F238E27FC236}">
                <a16:creationId xmlns:a16="http://schemas.microsoft.com/office/drawing/2014/main" id="{76506B19-3D7C-F345-A2C7-4D2A7314C4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4EE540C-187C-5545-9C6C-DDB1FFCB67E5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80E46E4-98D6-3F42-8488-7E0545EFCE92}"/>
              </a:ext>
            </a:extLst>
          </p:cNvPr>
          <p:cNvGrpSpPr>
            <a:grpSpLocks/>
          </p:cNvGrpSpPr>
          <p:nvPr/>
        </p:nvGrpSpPr>
        <p:grpSpPr bwMode="auto">
          <a:xfrm>
            <a:off x="1670050" y="2182813"/>
            <a:ext cx="5803900" cy="788987"/>
            <a:chOff x="838200" y="3657600"/>
            <a:chExt cx="5804400" cy="78940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88F9486-8007-6742-8148-27B1BDFC0EBF}"/>
                </a:ext>
              </a:extLst>
            </p:cNvPr>
            <p:cNvSpPr/>
            <p:nvPr/>
          </p:nvSpPr>
          <p:spPr bwMode="auto">
            <a:xfrm>
              <a:off x="838200" y="3657600"/>
              <a:ext cx="1079593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79FEBF6-C3D5-A449-88CF-E4F436919761}"/>
                </a:ext>
              </a:extLst>
            </p:cNvPr>
            <p:cNvSpPr/>
            <p:nvPr/>
          </p:nvSpPr>
          <p:spPr bwMode="auto">
            <a:xfrm>
              <a:off x="1905092" y="3657600"/>
              <a:ext cx="914479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 err="1">
                  <a:ea typeface="ＭＳ Ｐゴシック" charset="-128"/>
                </a:rPr>
                <a:t>rs</a:t>
              </a:r>
              <a:endParaRPr lang="en-US" dirty="0">
                <a:ea typeface="ＭＳ Ｐゴシック" charset="-128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0DCA882-E30E-654B-8099-0D0FEDCA577C}"/>
                </a:ext>
              </a:extLst>
            </p:cNvPr>
            <p:cNvSpPr/>
            <p:nvPr/>
          </p:nvSpPr>
          <p:spPr bwMode="auto">
            <a:xfrm>
              <a:off x="2819571" y="3657600"/>
              <a:ext cx="914479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 err="1">
                  <a:ea typeface="ＭＳ Ｐゴシック" charset="-128"/>
                </a:rPr>
                <a:t>rt</a:t>
              </a:r>
              <a:endParaRPr lang="en-US" dirty="0">
                <a:ea typeface="ＭＳ Ｐゴシック" charset="-128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793AA3A-E688-894C-9B62-06102F1EBD9D}"/>
                </a:ext>
              </a:extLst>
            </p:cNvPr>
            <p:cNvSpPr/>
            <p:nvPr/>
          </p:nvSpPr>
          <p:spPr bwMode="auto">
            <a:xfrm>
              <a:off x="3734049" y="3657600"/>
              <a:ext cx="914479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 err="1">
                  <a:ea typeface="ＭＳ Ｐゴシック" charset="-128"/>
                </a:rPr>
                <a:t>rd</a:t>
              </a:r>
              <a:endParaRPr lang="en-US" dirty="0">
                <a:ea typeface="ＭＳ Ｐゴシック" charset="-128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6D26A38-5352-D04B-8175-586475F4D921}"/>
                </a:ext>
              </a:extLst>
            </p:cNvPr>
            <p:cNvSpPr/>
            <p:nvPr/>
          </p:nvSpPr>
          <p:spPr bwMode="auto">
            <a:xfrm>
              <a:off x="4648528" y="3657600"/>
              <a:ext cx="914479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 err="1">
                  <a:ea typeface="ＭＳ Ｐゴシック" charset="-128"/>
                </a:rPr>
                <a:t>shamt</a:t>
              </a:r>
              <a:endParaRPr lang="en-US" dirty="0">
                <a:ea typeface="ＭＳ Ｐゴシック" charset="-128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E5C7FDA-0A03-5E4A-B6DB-B973845F8F88}"/>
                </a:ext>
              </a:extLst>
            </p:cNvPr>
            <p:cNvSpPr/>
            <p:nvPr/>
          </p:nvSpPr>
          <p:spPr bwMode="auto">
            <a:xfrm>
              <a:off x="5563007" y="3657600"/>
              <a:ext cx="1079593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 err="1">
                  <a:ea typeface="ＭＳ Ｐゴシック" charset="-128"/>
                </a:rPr>
                <a:t>funct</a:t>
              </a:r>
              <a:endParaRPr lang="en-US" dirty="0">
                <a:ea typeface="ＭＳ Ｐゴシック" charset="-128"/>
              </a:endParaRPr>
            </a:p>
          </p:txBody>
        </p:sp>
        <p:sp>
          <p:nvSpPr>
            <p:cNvPr id="97291" name="TextBox 2">
              <a:extLst>
                <a:ext uri="{FF2B5EF4-FFF2-40B4-BE49-F238E27FC236}">
                  <a16:creationId xmlns:a16="http://schemas.microsoft.com/office/drawing/2014/main" id="{CCDAF2CD-790A-AF41-B9C9-9665A12AB2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4108450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6 bits</a:t>
              </a:r>
            </a:p>
          </p:txBody>
        </p:sp>
        <p:sp>
          <p:nvSpPr>
            <p:cNvPr id="97292" name="TextBox 35">
              <a:extLst>
                <a:ext uri="{FF2B5EF4-FFF2-40B4-BE49-F238E27FC236}">
                  <a16:creationId xmlns:a16="http://schemas.microsoft.com/office/drawing/2014/main" id="{CC29B26D-4B86-E44E-8B5A-3975D25DE9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4108450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5 bits</a:t>
              </a:r>
            </a:p>
          </p:txBody>
        </p:sp>
        <p:sp>
          <p:nvSpPr>
            <p:cNvPr id="97293" name="TextBox 36">
              <a:extLst>
                <a:ext uri="{FF2B5EF4-FFF2-40B4-BE49-F238E27FC236}">
                  <a16:creationId xmlns:a16="http://schemas.microsoft.com/office/drawing/2014/main" id="{80B71239-A72A-5F47-88F4-9F2ECCFA98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4108450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5 bits</a:t>
              </a:r>
            </a:p>
          </p:txBody>
        </p:sp>
        <p:sp>
          <p:nvSpPr>
            <p:cNvPr id="97294" name="TextBox 37">
              <a:extLst>
                <a:ext uri="{FF2B5EF4-FFF2-40B4-BE49-F238E27FC236}">
                  <a16:creationId xmlns:a16="http://schemas.microsoft.com/office/drawing/2014/main" id="{FF7F2BF2-A52B-AC4B-85A3-5499543B40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3800" y="4108450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5 bits</a:t>
              </a:r>
            </a:p>
          </p:txBody>
        </p:sp>
        <p:sp>
          <p:nvSpPr>
            <p:cNvPr id="97295" name="TextBox 39">
              <a:extLst>
                <a:ext uri="{FF2B5EF4-FFF2-40B4-BE49-F238E27FC236}">
                  <a16:creationId xmlns:a16="http://schemas.microsoft.com/office/drawing/2014/main" id="{A1BFED08-8CA7-9646-906F-876D3A50A1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8200" y="4108450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5 bits</a:t>
              </a:r>
            </a:p>
          </p:txBody>
        </p:sp>
        <p:sp>
          <p:nvSpPr>
            <p:cNvPr id="97296" name="TextBox 40">
              <a:extLst>
                <a:ext uri="{FF2B5EF4-FFF2-40B4-BE49-F238E27FC236}">
                  <a16:creationId xmlns:a16="http://schemas.microsoft.com/office/drawing/2014/main" id="{11E1AD1A-7351-1142-AF6D-DFCCE7C104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62600" y="4108450"/>
              <a:ext cx="10800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6 bits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Title 1">
            <a:extLst>
              <a:ext uri="{FF2B5EF4-FFF2-40B4-BE49-F238E27FC236}">
                <a16:creationId xmlns:a16="http://schemas.microsoft.com/office/drawing/2014/main" id="{86E5EC7A-1440-5848-9F22-EBF13FB802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Reading Operands from Memory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E95A5C81-1FA6-9F43-A4C6-E9960E4B29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With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operate instructions</a:t>
            </a:r>
            <a:r>
              <a:rPr lang="en-US" altLang="en-US">
                <a:ea typeface="ＭＳ Ｐゴシック" panose="020B0600070205080204" pitchFamily="34" charset="-128"/>
              </a:rPr>
              <a:t>, such as addition, we tell the computer to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execute arithmetic (or logic) computations</a:t>
            </a:r>
            <a:r>
              <a:rPr lang="en-US" altLang="en-US">
                <a:ea typeface="ＭＳ Ｐゴシック" panose="020B0600070205080204" pitchFamily="34" charset="-128"/>
              </a:rPr>
              <a:t> in the ALU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We also need instructions to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access the operands from memory</a:t>
            </a:r>
          </a:p>
          <a:p>
            <a:endParaRPr lang="en-US" altLang="en-US">
              <a:solidFill>
                <a:srgbClr val="0432FF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Next, we see how to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read (or load) from memory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Writing (or storing)</a:t>
            </a:r>
            <a:r>
              <a:rPr lang="en-US" altLang="en-US">
                <a:ea typeface="ＭＳ Ｐゴシック" panose="020B0600070205080204" pitchFamily="34" charset="-128"/>
              </a:rPr>
              <a:t> is performed in a similar way, but we will talk about that later</a:t>
            </a:r>
          </a:p>
        </p:txBody>
      </p:sp>
      <p:sp>
        <p:nvSpPr>
          <p:cNvPr id="99331" name="Slide Number Placeholder 3">
            <a:extLst>
              <a:ext uri="{FF2B5EF4-FFF2-40B4-BE49-F238E27FC236}">
                <a16:creationId xmlns:a16="http://schemas.microsoft.com/office/drawing/2014/main" id="{04F73034-CE6C-5845-BC53-EA6198D088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D88BD8F-B5C0-4A49-B9B9-AC1F62BCF19D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Title 1">
            <a:extLst>
              <a:ext uri="{FF2B5EF4-FFF2-40B4-BE49-F238E27FC236}">
                <a16:creationId xmlns:a16="http://schemas.microsoft.com/office/drawing/2014/main" id="{49D6F374-3DC8-9147-B06F-226251D646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Reading Word-Addressable Memory</a:t>
            </a:r>
          </a:p>
        </p:txBody>
      </p:sp>
      <p:sp>
        <p:nvSpPr>
          <p:cNvPr id="87042" name="Content Placeholder 2">
            <a:extLst>
              <a:ext uri="{FF2B5EF4-FFF2-40B4-BE49-F238E27FC236}">
                <a16:creationId xmlns:a16="http://schemas.microsoft.com/office/drawing/2014/main" id="{C7AB07E5-8F0C-7A4C-ACE6-FFDA15E0CC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>
                <a:ea typeface="ＭＳ Ｐゴシック" panose="020B0600070205080204" pitchFamily="34" charset="-128"/>
              </a:rPr>
              <a:t>Load word</a:t>
            </a:r>
          </a:p>
          <a:p>
            <a:pPr>
              <a:lnSpc>
                <a:spcPct val="90000"/>
              </a:lnSpc>
            </a:pPr>
            <a:endParaRPr lang="en-US" altLang="en-US">
              <a:ea typeface="ＭＳ Ｐゴシック" panose="020B0600070205080204" pitchFamily="34" charset="-128"/>
            </a:endParaRPr>
          </a:p>
          <a:p>
            <a:pPr>
              <a:lnSpc>
                <a:spcPct val="90000"/>
              </a:lnSpc>
            </a:pPr>
            <a:endParaRPr lang="en-US" altLang="en-US">
              <a:ea typeface="ＭＳ Ｐゴシック" panose="020B0600070205080204" pitchFamily="34" charset="-128"/>
            </a:endParaRPr>
          </a:p>
          <a:p>
            <a:pPr>
              <a:lnSpc>
                <a:spcPct val="90000"/>
              </a:lnSpc>
            </a:pPr>
            <a:endParaRPr lang="en-US" altLang="en-US">
              <a:ea typeface="ＭＳ Ｐゴシック" panose="020B0600070205080204" pitchFamily="34" charset="-128"/>
            </a:endParaRPr>
          </a:p>
          <a:p>
            <a:pPr lvl="1">
              <a:lnSpc>
                <a:spcPct val="90000"/>
              </a:lnSpc>
            </a:pP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load</a:t>
            </a:r>
            <a:r>
              <a:rPr lang="en-US" altLang="en-US">
                <a:ea typeface="ＭＳ Ｐゴシック" panose="020B0600070205080204" pitchFamily="34" charset="-128"/>
              </a:rPr>
              <a:t>: mnemonic to indicate the load word operation</a:t>
            </a:r>
          </a:p>
          <a:p>
            <a:pPr lvl="1">
              <a:lnSpc>
                <a:spcPct val="90000"/>
              </a:lnSpc>
            </a:pPr>
            <a:endParaRPr lang="en-US" altLang="en-US">
              <a:ea typeface="ＭＳ Ｐゴシック" panose="020B0600070205080204" pitchFamily="34" charset="-128"/>
            </a:endParaRPr>
          </a:p>
          <a:p>
            <a:pPr lvl="1">
              <a:lnSpc>
                <a:spcPct val="90000"/>
              </a:lnSpc>
            </a:pP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A</a:t>
            </a:r>
            <a:r>
              <a:rPr lang="en-US" altLang="en-US">
                <a:ea typeface="ＭＳ Ｐゴシック" panose="020B0600070205080204" pitchFamily="34" charset="-128"/>
              </a:rPr>
              <a:t>: base address</a:t>
            </a:r>
          </a:p>
          <a:p>
            <a:pPr lvl="1">
              <a:lnSpc>
                <a:spcPct val="90000"/>
              </a:lnSpc>
            </a:pPr>
            <a:endParaRPr lang="en-US" altLang="en-US">
              <a:ea typeface="ＭＳ Ｐゴシック" panose="020B0600070205080204" pitchFamily="34" charset="-128"/>
            </a:endParaRPr>
          </a:p>
          <a:p>
            <a:pPr lvl="1">
              <a:lnSpc>
                <a:spcPct val="90000"/>
              </a:lnSpc>
            </a:pP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i</a:t>
            </a:r>
            <a:r>
              <a:rPr lang="en-US" altLang="en-US">
                <a:ea typeface="ＭＳ Ｐゴシック" panose="020B0600070205080204" pitchFamily="34" charset="-128"/>
              </a:rPr>
              <a:t>: offset</a:t>
            </a:r>
          </a:p>
          <a:p>
            <a:pPr lvl="2">
              <a:lnSpc>
                <a:spcPct val="90000"/>
              </a:lnSpc>
            </a:pPr>
            <a:r>
              <a:rPr lang="en-US" altLang="en-US">
                <a:ea typeface="ＭＳ Ｐゴシック" panose="020B0600070205080204" pitchFamily="34" charset="-128"/>
              </a:rPr>
              <a:t>E.g.,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immediate or literal</a:t>
            </a:r>
            <a:r>
              <a:rPr lang="en-US" altLang="en-US">
                <a:ea typeface="ＭＳ Ｐゴシック" panose="020B0600070205080204" pitchFamily="34" charset="-128"/>
              </a:rPr>
              <a:t> (a constant)</a:t>
            </a:r>
          </a:p>
          <a:p>
            <a:pPr lvl="1">
              <a:lnSpc>
                <a:spcPct val="90000"/>
              </a:lnSpc>
            </a:pPr>
            <a:endParaRPr lang="en-US" altLang="en-US">
              <a:ea typeface="ＭＳ Ｐゴシック" panose="020B0600070205080204" pitchFamily="34" charset="-128"/>
            </a:endParaRPr>
          </a:p>
          <a:p>
            <a:pPr lvl="1">
              <a:lnSpc>
                <a:spcPct val="90000"/>
              </a:lnSpc>
            </a:pP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a</a:t>
            </a:r>
            <a:r>
              <a:rPr lang="en-US" altLang="en-US">
                <a:ea typeface="ＭＳ Ｐゴシック" panose="020B0600070205080204" pitchFamily="34" charset="-128"/>
              </a:rPr>
              <a:t>: destination operand</a:t>
            </a:r>
          </a:p>
          <a:p>
            <a:pPr lvl="2">
              <a:lnSpc>
                <a:spcPct val="90000"/>
              </a:lnSpc>
            </a:pPr>
            <a:endParaRPr lang="en-US" altLang="en-US">
              <a:ea typeface="ＭＳ Ｐゴシック" panose="020B0600070205080204" pitchFamily="34" charset="-128"/>
            </a:endParaRPr>
          </a:p>
          <a:p>
            <a:pPr lvl="1">
              <a:lnSpc>
                <a:spcPct val="90000"/>
              </a:lnSpc>
            </a:pPr>
            <a:r>
              <a:rPr lang="en-US" altLang="en-US" sz="2400">
                <a:solidFill>
                  <a:srgbClr val="00B050"/>
                </a:solidFill>
                <a:ea typeface="ＭＳ Ｐゴシック" panose="020B0600070205080204" pitchFamily="34" charset="-128"/>
              </a:rPr>
              <a:t>Semantics: a ← Memory[A + i]</a:t>
            </a: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00355" name="Slide Number Placeholder 3">
            <a:extLst>
              <a:ext uri="{FF2B5EF4-FFF2-40B4-BE49-F238E27FC236}">
                <a16:creationId xmlns:a16="http://schemas.microsoft.com/office/drawing/2014/main" id="{A96090DD-CD55-AA49-9C7C-A65B2A9F25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D802ABD-11DE-A84A-BEB5-9D867475E596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81C663-BC37-454B-A16C-F805DD63877E}"/>
              </a:ext>
            </a:extLst>
          </p:cNvPr>
          <p:cNvSpPr txBox="1">
            <a:spLocks/>
          </p:cNvSpPr>
          <p:nvPr/>
        </p:nvSpPr>
        <p:spPr bwMode="auto">
          <a:xfrm>
            <a:off x="565150" y="1981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Courier" charset="0"/>
                <a:ea typeface="Courier" charset="0"/>
                <a:cs typeface="Courier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en-US" dirty="0"/>
              <a:t>a = A[</a:t>
            </a:r>
            <a:r>
              <a:rPr lang="en-US" dirty="0" err="1"/>
              <a:t>i</a:t>
            </a:r>
            <a:r>
              <a:rPr lang="en-US" dirty="0"/>
              <a:t>];</a:t>
            </a:r>
            <a:endParaRPr lang="de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F743C8-4112-5446-8A35-4361FBEEDB16}"/>
              </a:ext>
            </a:extLst>
          </p:cNvPr>
          <p:cNvSpPr txBox="1">
            <a:spLocks/>
          </p:cNvSpPr>
          <p:nvPr/>
        </p:nvSpPr>
        <p:spPr bwMode="auto">
          <a:xfrm>
            <a:off x="4740275" y="1981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Courier" charset="0"/>
                <a:ea typeface="Courier" charset="0"/>
                <a:cs typeface="Courier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/>
              <a:t>load</a:t>
            </a:r>
            <a:r>
              <a:rPr lang="de-CH" dirty="0"/>
              <a:t> a, A, i</a:t>
            </a:r>
          </a:p>
        </p:txBody>
      </p:sp>
      <p:sp>
        <p:nvSpPr>
          <p:cNvPr id="100358" name="Text Placeholder 6">
            <a:extLst>
              <a:ext uri="{FF2B5EF4-FFF2-40B4-BE49-F238E27FC236}">
                <a16:creationId xmlns:a16="http://schemas.microsoft.com/office/drawing/2014/main" id="{7EFA2987-DF22-7344-92A8-FAAD404ADE34}"/>
              </a:ext>
            </a:extLst>
          </p:cNvPr>
          <p:cNvSpPr txBox="1">
            <a:spLocks/>
          </p:cNvSpPr>
          <p:nvPr/>
        </p:nvSpPr>
        <p:spPr bwMode="auto">
          <a:xfrm>
            <a:off x="565150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87047" name="Text Placeholder 7">
            <a:extLst>
              <a:ext uri="{FF2B5EF4-FFF2-40B4-BE49-F238E27FC236}">
                <a16:creationId xmlns:a16="http://schemas.microsoft.com/office/drawing/2014/main" id="{F01D5983-6FF3-6240-A325-E8A894D396E8}"/>
              </a:ext>
            </a:extLst>
          </p:cNvPr>
          <p:cNvSpPr txBox="1">
            <a:spLocks/>
          </p:cNvSpPr>
          <p:nvPr/>
        </p:nvSpPr>
        <p:spPr bwMode="auto">
          <a:xfrm>
            <a:off x="4740275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Assembly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704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Title 1">
            <a:extLst>
              <a:ext uri="{FF2B5EF4-FFF2-40B4-BE49-F238E27FC236}">
                <a16:creationId xmlns:a16="http://schemas.microsoft.com/office/drawing/2014/main" id="{F86835F7-4314-D744-8B3A-9708DEDBDD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Load Word in LC-3 and MIPS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3FCCB2B1-EB72-D340-AB20-8F507C03D6D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LC-3 assembly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MIPS assembly</a:t>
            </a:r>
          </a:p>
        </p:txBody>
      </p:sp>
      <p:sp>
        <p:nvSpPr>
          <p:cNvPr id="101379" name="Slide Number Placeholder 3">
            <a:extLst>
              <a:ext uri="{FF2B5EF4-FFF2-40B4-BE49-F238E27FC236}">
                <a16:creationId xmlns:a16="http://schemas.microsoft.com/office/drawing/2014/main" id="{4A81ED1B-0D60-7B41-AC8A-B2E2B08BCD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0152938-67AA-074A-B999-6C273364E79C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E8BF3596-3D70-724D-9411-E03CF9BF8B03}"/>
              </a:ext>
            </a:extLst>
          </p:cNvPr>
          <p:cNvSpPr txBox="1">
            <a:spLocks/>
          </p:cNvSpPr>
          <p:nvPr/>
        </p:nvSpPr>
        <p:spPr bwMode="auto">
          <a:xfrm>
            <a:off x="565150" y="1981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a = A[2];</a:t>
            </a:r>
            <a:endParaRPr lang="de-CH" sz="2000" kern="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F7AE7C29-D006-9646-BE8A-EC4B78B8100F}"/>
              </a:ext>
            </a:extLst>
          </p:cNvPr>
          <p:cNvSpPr txBox="1">
            <a:spLocks/>
          </p:cNvSpPr>
          <p:nvPr/>
        </p:nvSpPr>
        <p:spPr bwMode="auto">
          <a:xfrm>
            <a:off x="4740275" y="1981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LDR  R3, R0, </a:t>
            </a:r>
            <a:r>
              <a:rPr lang="de-CH">
                <a:latin typeface="Courier" charset="0"/>
                <a:ea typeface="Courier" charset="0"/>
                <a:cs typeface="Courier" charset="0"/>
              </a:rPr>
              <a:t>#2</a:t>
            </a:r>
            <a:endParaRPr lang="de-CH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2B5485EE-B388-404B-874C-0B30969DD0FA}"/>
              </a:ext>
            </a:extLst>
          </p:cNvPr>
          <p:cNvSpPr txBox="1">
            <a:spLocks/>
          </p:cNvSpPr>
          <p:nvPr/>
        </p:nvSpPr>
        <p:spPr bwMode="auto">
          <a:xfrm>
            <a:off x="565150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E42B00C8-BD58-094B-8B8C-80FB3975E7BD}"/>
              </a:ext>
            </a:extLst>
          </p:cNvPr>
          <p:cNvSpPr txBox="1">
            <a:spLocks/>
          </p:cNvSpPr>
          <p:nvPr/>
        </p:nvSpPr>
        <p:spPr bwMode="auto">
          <a:xfrm>
            <a:off x="4740275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0DC486D4-4619-944C-9861-CC21FEEB6C76}"/>
              </a:ext>
            </a:extLst>
          </p:cNvPr>
          <p:cNvSpPr txBox="1">
            <a:spLocks/>
          </p:cNvSpPr>
          <p:nvPr/>
        </p:nvSpPr>
        <p:spPr bwMode="auto">
          <a:xfrm>
            <a:off x="4724400" y="2438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>
                <a:solidFill>
                  <a:srgbClr val="00B050"/>
                </a:solidFill>
              </a:rPr>
              <a:t>R3 ← Memory[R0 + 2]</a:t>
            </a:r>
            <a:endParaRPr lang="de-CH" altLang="en-US" sz="2000">
              <a:solidFill>
                <a:srgbClr val="00B050"/>
              </a:solidFill>
            </a:endParaRP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53EE90C2-747C-A34C-8945-5C1B53B0C61F}"/>
              </a:ext>
            </a:extLst>
          </p:cNvPr>
          <p:cNvSpPr txBox="1">
            <a:spLocks/>
          </p:cNvSpPr>
          <p:nvPr/>
        </p:nvSpPr>
        <p:spPr bwMode="auto">
          <a:xfrm>
            <a:off x="565150" y="4267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a = A[2];</a:t>
            </a:r>
            <a:endParaRPr lang="de-CH" sz="2000" kern="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CAC8E543-A2AB-7449-AE9C-C889A01BBD58}"/>
              </a:ext>
            </a:extLst>
          </p:cNvPr>
          <p:cNvSpPr txBox="1">
            <a:spLocks/>
          </p:cNvSpPr>
          <p:nvPr/>
        </p:nvSpPr>
        <p:spPr bwMode="auto">
          <a:xfrm>
            <a:off x="4740275" y="4267200"/>
            <a:ext cx="3870325" cy="3857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lw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 $s3, 2($s0)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D6676EFE-28E0-EF4C-B80A-F7E721D6FF68}"/>
              </a:ext>
            </a:extLst>
          </p:cNvPr>
          <p:cNvSpPr txBox="1">
            <a:spLocks/>
          </p:cNvSpPr>
          <p:nvPr/>
        </p:nvSpPr>
        <p:spPr bwMode="auto">
          <a:xfrm>
            <a:off x="565150" y="3810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3403BBC0-A3CC-7641-B794-7F6E61AE1398}"/>
              </a:ext>
            </a:extLst>
          </p:cNvPr>
          <p:cNvSpPr txBox="1">
            <a:spLocks/>
          </p:cNvSpPr>
          <p:nvPr/>
        </p:nvSpPr>
        <p:spPr bwMode="auto">
          <a:xfrm>
            <a:off x="4740275" y="3810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5927D8CE-9710-234C-A344-D23A95D37336}"/>
              </a:ext>
            </a:extLst>
          </p:cNvPr>
          <p:cNvSpPr txBox="1">
            <a:spLocks/>
          </p:cNvSpPr>
          <p:nvPr/>
        </p:nvSpPr>
        <p:spPr bwMode="auto">
          <a:xfrm>
            <a:off x="4740275" y="4724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>
                <a:solidFill>
                  <a:srgbClr val="00B050"/>
                </a:solidFill>
              </a:rPr>
              <a:t>$s3 ← Memory[$s0 + 2]</a:t>
            </a:r>
            <a:endParaRPr lang="de-CH" altLang="en-US" sz="2000">
              <a:solidFill>
                <a:srgbClr val="00B050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F36AC07-CB67-174F-AC0E-ED0B36CDE3C3}"/>
              </a:ext>
            </a:extLst>
          </p:cNvPr>
          <p:cNvSpPr/>
          <p:nvPr/>
        </p:nvSpPr>
        <p:spPr>
          <a:xfrm>
            <a:off x="982663" y="5334000"/>
            <a:ext cx="7178675" cy="10429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These instructions use a particular </a:t>
            </a:r>
            <a:r>
              <a:rPr lang="en-US" sz="2000" dirty="0">
                <a:solidFill>
                  <a:srgbClr val="00B050"/>
                </a:solidFill>
              </a:rPr>
              <a:t>addressing mode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</a:p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(i.e., the way the address is calculated), called </a:t>
            </a:r>
            <a:r>
              <a:rPr lang="en-US" sz="2000" dirty="0" err="1">
                <a:solidFill>
                  <a:srgbClr val="0432FF"/>
                </a:solidFill>
              </a:rPr>
              <a:t>base+offset</a:t>
            </a:r>
            <a:endParaRPr lang="en-US" sz="2000" dirty="0">
              <a:solidFill>
                <a:srgbClr val="0432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/>
      <p:bldP spid="24" grpId="0"/>
      <p:bldP spid="14" grpId="0"/>
      <p:bldP spid="15" grpId="0" animBg="1"/>
      <p:bldP spid="16" grpId="0" animBg="1"/>
      <p:bldP spid="25" grpId="0"/>
      <p:bldP spid="26" grpId="0"/>
      <p:bldP spid="27" grpId="0"/>
      <p:bldP spid="1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Title 1">
            <a:extLst>
              <a:ext uri="{FF2B5EF4-FFF2-40B4-BE49-F238E27FC236}">
                <a16:creationId xmlns:a16="http://schemas.microsoft.com/office/drawing/2014/main" id="{8C702F50-AC5D-6945-8992-5D17F8568E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Load Word in Byte-Addressable MIPS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34B54D2F-C677-8543-938E-15CB0815A38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MIPS assembly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Byte address is calculated as: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word_address * bytes/word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4 bytes/word in MIPS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If LC-3 were byte-addressable (i.e., LC-3b), 2 bytes/word</a:t>
            </a:r>
          </a:p>
        </p:txBody>
      </p:sp>
      <p:sp>
        <p:nvSpPr>
          <p:cNvPr id="103427" name="Slide Number Placeholder 3">
            <a:extLst>
              <a:ext uri="{FF2B5EF4-FFF2-40B4-BE49-F238E27FC236}">
                <a16:creationId xmlns:a16="http://schemas.microsoft.com/office/drawing/2014/main" id="{21F8812B-C1E6-424C-B993-9720168817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1C7798E-D223-D641-9B1B-94CA57B78C89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1681C7F3-0AFE-1C48-9CE8-D6EA3890010D}"/>
              </a:ext>
            </a:extLst>
          </p:cNvPr>
          <p:cNvSpPr txBox="1">
            <a:spLocks/>
          </p:cNvSpPr>
          <p:nvPr/>
        </p:nvSpPr>
        <p:spPr bwMode="auto">
          <a:xfrm>
            <a:off x="565150" y="1981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a = A[2];</a:t>
            </a:r>
            <a:endParaRPr lang="de-CH" sz="2000" kern="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4AEF68F8-CEE9-6049-A82A-2E43FE1EE788}"/>
              </a:ext>
            </a:extLst>
          </p:cNvPr>
          <p:cNvSpPr txBox="1">
            <a:spLocks/>
          </p:cNvSpPr>
          <p:nvPr/>
        </p:nvSpPr>
        <p:spPr bwMode="auto">
          <a:xfrm>
            <a:off x="4740275" y="1981200"/>
            <a:ext cx="3870325" cy="3857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lw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 $s3, </a:t>
            </a:r>
            <a:r>
              <a:rPr lang="de-CH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8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($s0)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EB92FABE-5428-2E40-9E7D-677E7BB96EAD}"/>
              </a:ext>
            </a:extLst>
          </p:cNvPr>
          <p:cNvSpPr txBox="1">
            <a:spLocks/>
          </p:cNvSpPr>
          <p:nvPr/>
        </p:nvSpPr>
        <p:spPr bwMode="auto">
          <a:xfrm>
            <a:off x="565150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8C3FA7C8-B72C-A946-BE05-C00B6E529CC1}"/>
              </a:ext>
            </a:extLst>
          </p:cNvPr>
          <p:cNvSpPr txBox="1">
            <a:spLocks/>
          </p:cNvSpPr>
          <p:nvPr/>
        </p:nvSpPr>
        <p:spPr bwMode="auto">
          <a:xfrm>
            <a:off x="4740275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9B6D19B-E7A2-A849-89DF-F716D7BBA29D}"/>
              </a:ext>
            </a:extLst>
          </p:cNvPr>
          <p:cNvSpPr txBox="1">
            <a:spLocks/>
          </p:cNvSpPr>
          <p:nvPr/>
        </p:nvSpPr>
        <p:spPr bwMode="auto">
          <a:xfrm>
            <a:off x="4740275" y="2438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>
                <a:solidFill>
                  <a:srgbClr val="00B050"/>
                </a:solidFill>
              </a:rPr>
              <a:t>$s3 ← Memory[$s0 + 8]</a:t>
            </a:r>
            <a:endParaRPr lang="de-CH" altLang="en-US" sz="2000">
              <a:solidFill>
                <a:srgbClr val="00B05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/>
      <p:bldP spid="20" grpId="0"/>
      <p:bldP spid="1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Content Placeholder 2">
            <a:extLst>
              <a:ext uri="{FF2B5EF4-FFF2-40B4-BE49-F238E27FC236}">
                <a16:creationId xmlns:a16="http://schemas.microsoft.com/office/drawing/2014/main" id="{3F8A7769-9603-C348-B446-CF702AB8C45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LC-3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MIPS</a:t>
            </a:r>
          </a:p>
        </p:txBody>
      </p:sp>
      <p:sp>
        <p:nvSpPr>
          <p:cNvPr id="105474" name="Title 1">
            <a:extLst>
              <a:ext uri="{FF2B5EF4-FFF2-40B4-BE49-F238E27FC236}">
                <a16:creationId xmlns:a16="http://schemas.microsoft.com/office/drawing/2014/main" id="{7BBBCC8B-7941-704D-95E7-07182D9ACA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Instruction Format With Immediate</a:t>
            </a:r>
          </a:p>
        </p:txBody>
      </p:sp>
      <p:sp>
        <p:nvSpPr>
          <p:cNvPr id="105475" name="Slide Number Placeholder 3">
            <a:extLst>
              <a:ext uri="{FF2B5EF4-FFF2-40B4-BE49-F238E27FC236}">
                <a16:creationId xmlns:a16="http://schemas.microsoft.com/office/drawing/2014/main" id="{308733D1-A11C-3842-A7FB-EE040A2525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D4CDA35-EF96-1E43-9745-1AFB98D5A816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3874E91-4BAC-3149-926E-30733C80DB92}"/>
              </a:ext>
            </a:extLst>
          </p:cNvPr>
          <p:cNvGrpSpPr>
            <a:grpSpLocks/>
          </p:cNvGrpSpPr>
          <p:nvPr/>
        </p:nvGrpSpPr>
        <p:grpSpPr bwMode="auto">
          <a:xfrm>
            <a:off x="1676400" y="2617788"/>
            <a:ext cx="5803900" cy="811212"/>
            <a:chOff x="838200" y="3304004"/>
            <a:chExt cx="5804400" cy="810796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6445E21-88A5-EE4F-8C5D-EBB76C1BAF02}"/>
                </a:ext>
              </a:extLst>
            </p:cNvPr>
            <p:cNvSpPr/>
            <p:nvPr/>
          </p:nvSpPr>
          <p:spPr bwMode="auto">
            <a:xfrm>
              <a:off x="838200" y="3657834"/>
              <a:ext cx="1079593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6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0834271-C936-5B49-ADA0-FAE25B64E513}"/>
                </a:ext>
              </a:extLst>
            </p:cNvPr>
            <p:cNvSpPr/>
            <p:nvPr/>
          </p:nvSpPr>
          <p:spPr bwMode="auto">
            <a:xfrm>
              <a:off x="1905092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3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BF7572D-CC57-194C-8F92-969C68EA0CFE}"/>
                </a:ext>
              </a:extLst>
            </p:cNvPr>
            <p:cNvSpPr/>
            <p:nvPr/>
          </p:nvSpPr>
          <p:spPr bwMode="auto">
            <a:xfrm>
              <a:off x="2819571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878EFB0-DD3C-E243-A721-DA985D92F3DD}"/>
                </a:ext>
              </a:extLst>
            </p:cNvPr>
            <p:cNvSpPr/>
            <p:nvPr/>
          </p:nvSpPr>
          <p:spPr bwMode="auto">
            <a:xfrm>
              <a:off x="3734049" y="3657834"/>
              <a:ext cx="2908551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4</a:t>
              </a:r>
            </a:p>
          </p:txBody>
        </p:sp>
        <p:sp>
          <p:nvSpPr>
            <p:cNvPr id="105513" name="TextBox 41">
              <a:extLst>
                <a:ext uri="{FF2B5EF4-FFF2-40B4-BE49-F238E27FC236}">
                  <a16:creationId xmlns:a16="http://schemas.microsoft.com/office/drawing/2014/main" id="{EC2F8362-0E98-D34E-A1CD-C21C53C939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04004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05514" name="TextBox 46">
              <a:extLst>
                <a:ext uri="{FF2B5EF4-FFF2-40B4-BE49-F238E27FC236}">
                  <a16:creationId xmlns:a16="http://schemas.microsoft.com/office/drawing/2014/main" id="{85D918B4-2734-6C4F-8739-7021E3FAF5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05515" name="TextBox 47">
              <a:extLst>
                <a:ext uri="{FF2B5EF4-FFF2-40B4-BE49-F238E27FC236}">
                  <a16:creationId xmlns:a16="http://schemas.microsoft.com/office/drawing/2014/main" id="{F5BDBCEF-26D4-0646-810F-784FECE808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BaseR</a:t>
              </a:r>
            </a:p>
          </p:txBody>
        </p:sp>
        <p:sp>
          <p:nvSpPr>
            <p:cNvPr id="105516" name="TextBox 48">
              <a:extLst>
                <a:ext uri="{FF2B5EF4-FFF2-40B4-BE49-F238E27FC236}">
                  <a16:creationId xmlns:a16="http://schemas.microsoft.com/office/drawing/2014/main" id="{5F010B56-C49E-EE49-BF3C-2983BC097A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3800" y="3304004"/>
              <a:ext cx="2908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offset6</a:t>
              </a:r>
            </a:p>
          </p:txBody>
        </p:sp>
      </p:grpSp>
      <p:sp>
        <p:nvSpPr>
          <p:cNvPr id="50" name="Content Placeholder 5">
            <a:extLst>
              <a:ext uri="{FF2B5EF4-FFF2-40B4-BE49-F238E27FC236}">
                <a16:creationId xmlns:a16="http://schemas.microsoft.com/office/drawing/2014/main" id="{62E7B38A-442D-F042-B05F-880E7847F01A}"/>
              </a:ext>
            </a:extLst>
          </p:cNvPr>
          <p:cNvSpPr txBox="1">
            <a:spLocks/>
          </p:cNvSpPr>
          <p:nvPr/>
        </p:nvSpPr>
        <p:spPr bwMode="auto">
          <a:xfrm>
            <a:off x="2643188" y="1676400"/>
            <a:ext cx="3870325" cy="450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LDR  R3, R0, #4</a:t>
            </a:r>
          </a:p>
        </p:txBody>
      </p:sp>
      <p:sp>
        <p:nvSpPr>
          <p:cNvPr id="105478" name="Text Placeholder 7">
            <a:extLst>
              <a:ext uri="{FF2B5EF4-FFF2-40B4-BE49-F238E27FC236}">
                <a16:creationId xmlns:a16="http://schemas.microsoft.com/office/drawing/2014/main" id="{87E55532-A084-4D42-88D2-5D002532056F}"/>
              </a:ext>
            </a:extLst>
          </p:cNvPr>
          <p:cNvSpPr txBox="1">
            <a:spLocks/>
          </p:cNvSpPr>
          <p:nvPr/>
        </p:nvSpPr>
        <p:spPr bwMode="auto">
          <a:xfrm>
            <a:off x="2643188" y="12192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sp>
        <p:nvSpPr>
          <p:cNvPr id="52" name="Text Placeholder 7">
            <a:extLst>
              <a:ext uri="{FF2B5EF4-FFF2-40B4-BE49-F238E27FC236}">
                <a16:creationId xmlns:a16="http://schemas.microsoft.com/office/drawing/2014/main" id="{330CFBE7-3D09-E24B-8E44-B63549CBE812}"/>
              </a:ext>
            </a:extLst>
          </p:cNvPr>
          <p:cNvSpPr txBox="1">
            <a:spLocks/>
          </p:cNvSpPr>
          <p:nvPr/>
        </p:nvSpPr>
        <p:spPr bwMode="auto">
          <a:xfrm>
            <a:off x="1698625" y="2236788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Field Values</a:t>
            </a:r>
            <a:endParaRPr lang="de-CH" altLang="en-US" sz="200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A2ABF37-36DF-5642-8BA9-405CC4C58BA5}"/>
              </a:ext>
            </a:extLst>
          </p:cNvPr>
          <p:cNvGrpSpPr>
            <a:grpSpLocks/>
          </p:cNvGrpSpPr>
          <p:nvPr/>
        </p:nvGrpSpPr>
        <p:grpSpPr bwMode="auto">
          <a:xfrm>
            <a:off x="1670050" y="5284788"/>
            <a:ext cx="5803900" cy="811212"/>
            <a:chOff x="838200" y="3304004"/>
            <a:chExt cx="5804400" cy="810796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1626C02-3282-B049-923E-4449AEACA9E8}"/>
                </a:ext>
              </a:extLst>
            </p:cNvPr>
            <p:cNvSpPr/>
            <p:nvPr/>
          </p:nvSpPr>
          <p:spPr bwMode="auto">
            <a:xfrm>
              <a:off x="838200" y="3657834"/>
              <a:ext cx="1079593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35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F61886A-826F-BD48-81AD-468D4E4F7EE1}"/>
                </a:ext>
              </a:extLst>
            </p:cNvPr>
            <p:cNvSpPr/>
            <p:nvPr/>
          </p:nvSpPr>
          <p:spPr bwMode="auto">
            <a:xfrm>
              <a:off x="1905092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16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6992F20-AB0A-5A45-AB4E-70082D0E4A34}"/>
                </a:ext>
              </a:extLst>
            </p:cNvPr>
            <p:cNvSpPr/>
            <p:nvPr/>
          </p:nvSpPr>
          <p:spPr bwMode="auto">
            <a:xfrm>
              <a:off x="2819571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19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F032B78-FF73-E44B-9802-019ED9EEC02A}"/>
                </a:ext>
              </a:extLst>
            </p:cNvPr>
            <p:cNvSpPr/>
            <p:nvPr/>
          </p:nvSpPr>
          <p:spPr bwMode="auto">
            <a:xfrm>
              <a:off x="3734049" y="3657834"/>
              <a:ext cx="2908551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8</a:t>
              </a:r>
            </a:p>
          </p:txBody>
        </p:sp>
        <p:sp>
          <p:nvSpPr>
            <p:cNvPr id="105505" name="TextBox 2">
              <a:extLst>
                <a:ext uri="{FF2B5EF4-FFF2-40B4-BE49-F238E27FC236}">
                  <a16:creationId xmlns:a16="http://schemas.microsoft.com/office/drawing/2014/main" id="{65485D2D-1E71-1346-8834-B2A42AB0F6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04004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05506" name="TextBox 35">
              <a:extLst>
                <a:ext uri="{FF2B5EF4-FFF2-40B4-BE49-F238E27FC236}">
                  <a16:creationId xmlns:a16="http://schemas.microsoft.com/office/drawing/2014/main" id="{59418CC2-1E04-844C-BFFA-0A9F2D35BF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rs</a:t>
              </a:r>
            </a:p>
          </p:txBody>
        </p:sp>
        <p:sp>
          <p:nvSpPr>
            <p:cNvPr id="105507" name="TextBox 36">
              <a:extLst>
                <a:ext uri="{FF2B5EF4-FFF2-40B4-BE49-F238E27FC236}">
                  <a16:creationId xmlns:a16="http://schemas.microsoft.com/office/drawing/2014/main" id="{B0E6E354-5CCB-634C-8CAE-66E8FBA3C4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rt</a:t>
              </a:r>
            </a:p>
          </p:txBody>
        </p:sp>
        <p:sp>
          <p:nvSpPr>
            <p:cNvPr id="105508" name="TextBox 40">
              <a:extLst>
                <a:ext uri="{FF2B5EF4-FFF2-40B4-BE49-F238E27FC236}">
                  <a16:creationId xmlns:a16="http://schemas.microsoft.com/office/drawing/2014/main" id="{EA510EFD-04ED-1B48-93DF-F0997E21A1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3800" y="3304004"/>
              <a:ext cx="2908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imm</a:t>
              </a:r>
            </a:p>
          </p:txBody>
        </p:sp>
      </p:grpSp>
      <p:sp>
        <p:nvSpPr>
          <p:cNvPr id="46" name="Content Placeholder 5">
            <a:extLst>
              <a:ext uri="{FF2B5EF4-FFF2-40B4-BE49-F238E27FC236}">
                <a16:creationId xmlns:a16="http://schemas.microsoft.com/office/drawing/2014/main" id="{65144143-9539-EB43-A909-E4168B6B1A37}"/>
              </a:ext>
            </a:extLst>
          </p:cNvPr>
          <p:cNvSpPr txBox="1">
            <a:spLocks/>
          </p:cNvSpPr>
          <p:nvPr/>
        </p:nvSpPr>
        <p:spPr bwMode="auto">
          <a:xfrm>
            <a:off x="2636838" y="4343400"/>
            <a:ext cx="3870325" cy="450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lw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$s3, 8($s0)</a:t>
            </a:r>
          </a:p>
        </p:txBody>
      </p:sp>
      <p:sp>
        <p:nvSpPr>
          <p:cNvPr id="105482" name="Text Placeholder 7">
            <a:extLst>
              <a:ext uri="{FF2B5EF4-FFF2-40B4-BE49-F238E27FC236}">
                <a16:creationId xmlns:a16="http://schemas.microsoft.com/office/drawing/2014/main" id="{C7EB311C-BFA0-7D46-B049-E638270FC62A}"/>
              </a:ext>
            </a:extLst>
          </p:cNvPr>
          <p:cNvSpPr txBox="1">
            <a:spLocks/>
          </p:cNvSpPr>
          <p:nvPr/>
        </p:nvSpPr>
        <p:spPr bwMode="auto">
          <a:xfrm>
            <a:off x="2636838" y="38862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7B860AD4-40A8-A949-93E3-F477DEC75965}"/>
              </a:ext>
            </a:extLst>
          </p:cNvPr>
          <p:cNvSpPr txBox="1">
            <a:spLocks/>
          </p:cNvSpPr>
          <p:nvPr/>
        </p:nvSpPr>
        <p:spPr bwMode="auto">
          <a:xfrm>
            <a:off x="1692275" y="4903788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Field Values</a:t>
            </a:r>
            <a:endParaRPr lang="de-CH" altLang="en-US" sz="200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C667E03-6ED6-AC4E-A757-55285D0060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5486400"/>
            <a:ext cx="12350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3200">
                <a:solidFill>
                  <a:schemeClr val="tx2"/>
                </a:solidFill>
                <a:latin typeface="Garamond" panose="02020404030301010803" pitchFamily="18" charset="0"/>
              </a:rPr>
              <a:t>I-Type</a:t>
            </a:r>
          </a:p>
        </p:txBody>
      </p:sp>
      <p:sp>
        <p:nvSpPr>
          <p:cNvPr id="31" name="TextBox 64">
            <a:extLst>
              <a:ext uri="{FF2B5EF4-FFF2-40B4-BE49-F238E27FC236}">
                <a16:creationId xmlns:a16="http://schemas.microsoft.com/office/drawing/2014/main" id="{49B5C83F-B83A-BE46-BD0C-CA4BCEBDDD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87875" y="6092825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15</a:t>
            </a:r>
          </a:p>
        </p:txBody>
      </p:sp>
      <p:sp>
        <p:nvSpPr>
          <p:cNvPr id="35" name="TextBox 64">
            <a:extLst>
              <a:ext uri="{FF2B5EF4-FFF2-40B4-BE49-F238E27FC236}">
                <a16:creationId xmlns:a16="http://schemas.microsoft.com/office/drawing/2014/main" id="{D73FE2B8-92E9-E348-85C1-26E6989D74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0" y="608965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0</a:t>
            </a:r>
          </a:p>
        </p:txBody>
      </p:sp>
      <p:sp>
        <p:nvSpPr>
          <p:cNvPr id="43" name="TextBox 64">
            <a:extLst>
              <a:ext uri="{FF2B5EF4-FFF2-40B4-BE49-F238E27FC236}">
                <a16:creationId xmlns:a16="http://schemas.microsoft.com/office/drawing/2014/main" id="{0388DAAC-6D5D-1D4A-8BBC-D7CA29C396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1475" y="6092825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16</a:t>
            </a:r>
          </a:p>
        </p:txBody>
      </p:sp>
      <p:sp>
        <p:nvSpPr>
          <p:cNvPr id="44" name="TextBox 64">
            <a:extLst>
              <a:ext uri="{FF2B5EF4-FFF2-40B4-BE49-F238E27FC236}">
                <a16:creationId xmlns:a16="http://schemas.microsoft.com/office/drawing/2014/main" id="{7CE1A77A-B71E-0E43-BBB1-CD4AD7B793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6092825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20</a:t>
            </a:r>
          </a:p>
        </p:txBody>
      </p:sp>
      <p:sp>
        <p:nvSpPr>
          <p:cNvPr id="45" name="TextBox 64">
            <a:extLst>
              <a:ext uri="{FF2B5EF4-FFF2-40B4-BE49-F238E27FC236}">
                <a16:creationId xmlns:a16="http://schemas.microsoft.com/office/drawing/2014/main" id="{2E897D67-51E0-3346-8D77-FD9A9A1F5A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5488" y="6092825"/>
            <a:ext cx="354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21</a:t>
            </a:r>
          </a:p>
        </p:txBody>
      </p:sp>
      <p:sp>
        <p:nvSpPr>
          <p:cNvPr id="47" name="TextBox 64">
            <a:extLst>
              <a:ext uri="{FF2B5EF4-FFF2-40B4-BE49-F238E27FC236}">
                <a16:creationId xmlns:a16="http://schemas.microsoft.com/office/drawing/2014/main" id="{CAD10074-60C4-CE4D-AD66-AC5425259C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9550" y="6080125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25</a:t>
            </a:r>
          </a:p>
        </p:txBody>
      </p:sp>
      <p:sp>
        <p:nvSpPr>
          <p:cNvPr id="51" name="TextBox 64">
            <a:extLst>
              <a:ext uri="{FF2B5EF4-FFF2-40B4-BE49-F238E27FC236}">
                <a16:creationId xmlns:a16="http://schemas.microsoft.com/office/drawing/2014/main" id="{C4F26F55-9F94-FF48-9546-D2F294255B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3625" y="6086475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26</a:t>
            </a:r>
          </a:p>
        </p:txBody>
      </p:sp>
      <p:sp>
        <p:nvSpPr>
          <p:cNvPr id="53" name="TextBox 64">
            <a:extLst>
              <a:ext uri="{FF2B5EF4-FFF2-40B4-BE49-F238E27FC236}">
                <a16:creationId xmlns:a16="http://schemas.microsoft.com/office/drawing/2014/main" id="{993AD114-F9AD-824A-AC34-C2334B0840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9738" y="6075363"/>
            <a:ext cx="354012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31</a:t>
            </a:r>
          </a:p>
        </p:txBody>
      </p:sp>
      <p:sp>
        <p:nvSpPr>
          <p:cNvPr id="54" name="TextBox 64">
            <a:extLst>
              <a:ext uri="{FF2B5EF4-FFF2-40B4-BE49-F238E27FC236}">
                <a16:creationId xmlns:a16="http://schemas.microsoft.com/office/drawing/2014/main" id="{7E641D5D-78EF-EB40-B80C-0960C608E8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87875" y="3425825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5</a:t>
            </a:r>
          </a:p>
        </p:txBody>
      </p:sp>
      <p:sp>
        <p:nvSpPr>
          <p:cNvPr id="56" name="TextBox 64">
            <a:extLst>
              <a:ext uri="{FF2B5EF4-FFF2-40B4-BE49-F238E27FC236}">
                <a16:creationId xmlns:a16="http://schemas.microsoft.com/office/drawing/2014/main" id="{735C98F3-F6FC-FC43-AE51-F57C37695C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6600" y="342265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0</a:t>
            </a:r>
          </a:p>
        </p:txBody>
      </p:sp>
      <p:sp>
        <p:nvSpPr>
          <p:cNvPr id="58" name="TextBox 64">
            <a:extLst>
              <a:ext uri="{FF2B5EF4-FFF2-40B4-BE49-F238E27FC236}">
                <a16:creationId xmlns:a16="http://schemas.microsoft.com/office/drawing/2014/main" id="{334297A5-EFF6-7742-911B-EB1D8CB73B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1475" y="3425825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6</a:t>
            </a:r>
          </a:p>
        </p:txBody>
      </p:sp>
      <p:sp>
        <p:nvSpPr>
          <p:cNvPr id="59" name="TextBox 64">
            <a:extLst>
              <a:ext uri="{FF2B5EF4-FFF2-40B4-BE49-F238E27FC236}">
                <a16:creationId xmlns:a16="http://schemas.microsoft.com/office/drawing/2014/main" id="{A6404B16-68FD-CC43-86B1-7A69686BFA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3425825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8</a:t>
            </a:r>
          </a:p>
        </p:txBody>
      </p:sp>
      <p:sp>
        <p:nvSpPr>
          <p:cNvPr id="60" name="TextBox 64">
            <a:extLst>
              <a:ext uri="{FF2B5EF4-FFF2-40B4-BE49-F238E27FC236}">
                <a16:creationId xmlns:a16="http://schemas.microsoft.com/office/drawing/2014/main" id="{8259B4CA-0C24-484B-ACB6-9DEE0BCCC6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5488" y="3425825"/>
            <a:ext cx="354012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9</a:t>
            </a:r>
          </a:p>
        </p:txBody>
      </p:sp>
      <p:sp>
        <p:nvSpPr>
          <p:cNvPr id="61" name="TextBox 64">
            <a:extLst>
              <a:ext uri="{FF2B5EF4-FFF2-40B4-BE49-F238E27FC236}">
                <a16:creationId xmlns:a16="http://schemas.microsoft.com/office/drawing/2014/main" id="{FAEC50CF-AF0C-C941-AB82-0FB500FC38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9550" y="3413125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11</a:t>
            </a:r>
          </a:p>
        </p:txBody>
      </p:sp>
      <p:sp>
        <p:nvSpPr>
          <p:cNvPr id="62" name="TextBox 64">
            <a:extLst>
              <a:ext uri="{FF2B5EF4-FFF2-40B4-BE49-F238E27FC236}">
                <a16:creationId xmlns:a16="http://schemas.microsoft.com/office/drawing/2014/main" id="{9042DFDD-9A22-5244-A585-7F62053B39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3625" y="3419475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12</a:t>
            </a:r>
          </a:p>
        </p:txBody>
      </p:sp>
      <p:sp>
        <p:nvSpPr>
          <p:cNvPr id="63" name="TextBox 64">
            <a:extLst>
              <a:ext uri="{FF2B5EF4-FFF2-40B4-BE49-F238E27FC236}">
                <a16:creationId xmlns:a16="http://schemas.microsoft.com/office/drawing/2014/main" id="{413AB8DC-E70C-4240-B1A0-D9416B8BF8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9738" y="3408363"/>
            <a:ext cx="354012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>
                <a:solidFill>
                  <a:srgbClr val="0432FF"/>
                </a:solidFill>
              </a:rPr>
              <a:t>15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48" grpId="0"/>
      <p:bldP spid="49" grpId="0"/>
      <p:bldP spid="31" grpId="0"/>
      <p:bldP spid="35" grpId="0"/>
      <p:bldP spid="43" grpId="0"/>
      <p:bldP spid="44" grpId="0"/>
      <p:bldP spid="45" grpId="0"/>
      <p:bldP spid="47" grpId="0"/>
      <p:bldP spid="51" grpId="0"/>
      <p:bldP spid="53" grpId="0"/>
      <p:bldP spid="54" grpId="0"/>
      <p:bldP spid="56" grpId="0"/>
      <p:bldP spid="58" grpId="0"/>
      <p:bldP spid="59" grpId="0"/>
      <p:bldP spid="60" grpId="0"/>
      <p:bldP spid="61" grpId="0"/>
      <p:bldP spid="62" grpId="0"/>
      <p:bldP spid="6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Title 1">
            <a:extLst>
              <a:ext uri="{FF2B5EF4-FFF2-40B4-BE49-F238E27FC236}">
                <a16:creationId xmlns:a16="http://schemas.microsoft.com/office/drawing/2014/main" id="{7359349E-C3D6-FE4F-A1F6-FF00EE67CB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How are These Instructions Executed?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DB8EEC41-E392-AB40-86A1-D75758298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By using instructions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we can speak the language of the computer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00B05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Thus, we now know how to tell the computer to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Execute computations in the ALU </a:t>
            </a:r>
            <a:r>
              <a:rPr lang="en-US" altLang="en-US" dirty="0">
                <a:ea typeface="ＭＳ Ｐゴシック" charset="-128"/>
              </a:rPr>
              <a:t>by using, for instance, an addition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Access operands from memory </a:t>
            </a:r>
            <a:r>
              <a:rPr lang="en-US" altLang="en-US" dirty="0">
                <a:ea typeface="ＭＳ Ｐゴシック" charset="-128"/>
              </a:rPr>
              <a:t>by using the load word instruction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But,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how are these instructions executed on the computer?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The process of executing an instruction is called is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the instruction cycle</a:t>
            </a:r>
          </a:p>
        </p:txBody>
      </p:sp>
      <p:sp>
        <p:nvSpPr>
          <p:cNvPr id="107523" name="Slide Number Placeholder 3">
            <a:extLst>
              <a:ext uri="{FF2B5EF4-FFF2-40B4-BE49-F238E27FC236}">
                <a16:creationId xmlns:a16="http://schemas.microsoft.com/office/drawing/2014/main" id="{021DBECF-C063-C841-B15A-1E73D0EE25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82736BA-C7F6-4240-9A7E-3CE61C6AF2B7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Title 1">
            <a:extLst>
              <a:ext uri="{FF2B5EF4-FFF2-40B4-BE49-F238E27FC236}">
                <a16:creationId xmlns:a16="http://schemas.microsoft.com/office/drawing/2014/main" id="{6C7AED99-1C14-2D43-9140-43872F7D8F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The Instruction Cycle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ECACA185-E3F1-1046-9FB0-C4A01AC75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instruction cycle is a sequence of steps or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phases</a:t>
            </a:r>
            <a:r>
              <a:rPr lang="en-US" altLang="en-US" dirty="0">
                <a:ea typeface="ＭＳ Ｐゴシック" charset="-128"/>
              </a:rPr>
              <a:t>, that an instruction goes through to be executed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FETCH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DECODE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EVALUATE ADDRESS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FETCH OPERANDS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EXECUTE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STORE RESULT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Not all instructions have the six phases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LDR does not require EXECUTE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ADD does not require EVALUATE ADDRESS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Intel x86 instruction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ADD [</a:t>
            </a:r>
            <a:r>
              <a:rPr lang="en-US" altLang="en-US" dirty="0" err="1">
                <a:solidFill>
                  <a:srgbClr val="0432FF"/>
                </a:solidFill>
                <a:ea typeface="ＭＳ Ｐゴシック" charset="-128"/>
              </a:rPr>
              <a:t>eax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], </a:t>
            </a:r>
            <a:r>
              <a:rPr lang="en-US" altLang="en-US" dirty="0" err="1">
                <a:solidFill>
                  <a:srgbClr val="0432FF"/>
                </a:solidFill>
                <a:ea typeface="ＭＳ Ｐゴシック" charset="-128"/>
              </a:rPr>
              <a:t>edx</a:t>
            </a:r>
            <a:r>
              <a:rPr lang="en-US" altLang="en-US" dirty="0">
                <a:ea typeface="ＭＳ Ｐゴシック" charset="-128"/>
              </a:rPr>
              <a:t> is an example of instruction with six phases</a:t>
            </a:r>
          </a:p>
        </p:txBody>
      </p:sp>
      <p:sp>
        <p:nvSpPr>
          <p:cNvPr id="108547" name="Slide Number Placeholder 3">
            <a:extLst>
              <a:ext uri="{FF2B5EF4-FFF2-40B4-BE49-F238E27FC236}">
                <a16:creationId xmlns:a16="http://schemas.microsoft.com/office/drawing/2014/main" id="{39844C65-8A2B-2C4A-8280-CDB4B48548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BF28D66-B0F5-0C45-B898-9D100A77D878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>
            <a:extLst>
              <a:ext uri="{FF2B5EF4-FFF2-40B4-BE49-F238E27FC236}">
                <a16:creationId xmlns:a16="http://schemas.microsoft.com/office/drawing/2014/main" id="{F05EA647-053D-374F-99EF-A5C5CA5C6B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86995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Agenda for Today &amp; Next Few Lectures</a:t>
            </a:r>
          </a:p>
        </p:txBody>
      </p:sp>
      <p:sp>
        <p:nvSpPr>
          <p:cNvPr id="45058" name="Content Placeholder 2">
            <a:extLst>
              <a:ext uri="{FF2B5EF4-FFF2-40B4-BE49-F238E27FC236}">
                <a16:creationId xmlns:a16="http://schemas.microsoft.com/office/drawing/2014/main" id="{07CD69E5-D531-6145-8EC2-5C31B141812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610600" cy="5562600"/>
          </a:xfrm>
        </p:spPr>
        <p:txBody>
          <a:bodyPr/>
          <a:lstStyle/>
          <a:p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The von Neumann model</a:t>
            </a:r>
          </a:p>
          <a:p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LC-3: An example of von Neumann machine</a:t>
            </a:r>
          </a:p>
          <a:p>
            <a:endParaRPr lang="en-US" altLang="en-US">
              <a:solidFill>
                <a:srgbClr val="008000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LC-3 and MIPS Instruction Set Architectures</a:t>
            </a:r>
          </a:p>
          <a:p>
            <a:endParaRPr lang="en-US" altLang="en-US">
              <a:solidFill>
                <a:srgbClr val="0432FF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LC-3 and MIPS assembly and programming</a:t>
            </a:r>
          </a:p>
          <a:p>
            <a:endParaRPr lang="en-US" altLang="en-US">
              <a:solidFill>
                <a:srgbClr val="008000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Introduction to microarchitecture and single-cycle microarchitecture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Multi-cycle microarchitecture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45059" name="Slide Number Placeholder 3">
            <a:extLst>
              <a:ext uri="{FF2B5EF4-FFF2-40B4-BE49-F238E27FC236}">
                <a16:creationId xmlns:a16="http://schemas.microsoft.com/office/drawing/2014/main" id="{EF54E265-C7E0-814A-B646-88C944AB7C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35BAE88-94F4-0D48-A680-9FB94962A98A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Title 1">
            <a:extLst>
              <a:ext uri="{FF2B5EF4-FFF2-40B4-BE49-F238E27FC236}">
                <a16:creationId xmlns:a16="http://schemas.microsoft.com/office/drawing/2014/main" id="{6D82B9F0-948F-0147-88A3-CE76E1CA46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017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After STORE RESULT, a New FETCH</a:t>
            </a:r>
          </a:p>
        </p:txBody>
      </p:sp>
      <p:sp>
        <p:nvSpPr>
          <p:cNvPr id="109570" name="Content Placeholder 2">
            <a:extLst>
              <a:ext uri="{FF2B5EF4-FFF2-40B4-BE49-F238E27FC236}">
                <a16:creationId xmlns:a16="http://schemas.microsoft.com/office/drawing/2014/main" id="{8803AB78-9C7C-C442-A571-DD13B20207E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743200" y="2139950"/>
            <a:ext cx="4033838" cy="2965450"/>
          </a:xfrm>
        </p:spPr>
        <p:txBody>
          <a:bodyPr/>
          <a:lstStyle/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FETCH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DECODE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EVALUATE ADDRESS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FETCH OPERANDS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EXECUTE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STORE RESULT</a:t>
            </a:r>
          </a:p>
        </p:txBody>
      </p:sp>
      <p:sp>
        <p:nvSpPr>
          <p:cNvPr id="109571" name="Slide Number Placeholder 3">
            <a:extLst>
              <a:ext uri="{FF2B5EF4-FFF2-40B4-BE49-F238E27FC236}">
                <a16:creationId xmlns:a16="http://schemas.microsoft.com/office/drawing/2014/main" id="{19B599ED-B6E4-4541-A66F-CBDEACD9800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9FDC767-D827-2142-B602-37E75EC4A74B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09572" name="Freeform 5">
            <a:extLst>
              <a:ext uri="{FF2B5EF4-FFF2-40B4-BE49-F238E27FC236}">
                <a16:creationId xmlns:a16="http://schemas.microsoft.com/office/drawing/2014/main" id="{1FFEB39E-8F12-0344-9863-030556765803}"/>
              </a:ext>
            </a:extLst>
          </p:cNvPr>
          <p:cNvSpPr>
            <a:spLocks/>
          </p:cNvSpPr>
          <p:nvPr/>
        </p:nvSpPr>
        <p:spPr bwMode="auto">
          <a:xfrm>
            <a:off x="3860800" y="1768475"/>
            <a:ext cx="423863" cy="3487738"/>
          </a:xfrm>
          <a:custGeom>
            <a:avLst/>
            <a:gdLst>
              <a:gd name="T0" fmla="*/ 422644 w 423916"/>
              <a:gd name="T1" fmla="*/ 2984489 h 3486760"/>
              <a:gd name="T2" fmla="*/ 553 w 423916"/>
              <a:gd name="T3" fmla="*/ 1273 h 3486760"/>
              <a:gd name="T4" fmla="*/ 333104 w 423916"/>
              <a:gd name="T5" fmla="*/ 3294432 h 3486760"/>
              <a:gd name="T6" fmla="*/ 333104 w 423916"/>
              <a:gd name="T7" fmla="*/ 3204031 h 348676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423916" h="3486760">
                <a:moveTo>
                  <a:pt x="423916" y="2964468"/>
                </a:moveTo>
                <a:cubicBezTo>
                  <a:pt x="219718" y="1457215"/>
                  <a:pt x="15520" y="-50038"/>
                  <a:pt x="553" y="1273"/>
                </a:cubicBezTo>
                <a:cubicBezTo>
                  <a:pt x="-14414" y="52584"/>
                  <a:pt x="278519" y="2742121"/>
                  <a:pt x="334112" y="3272332"/>
                </a:cubicBezTo>
                <a:cubicBezTo>
                  <a:pt x="389705" y="3802543"/>
                  <a:pt x="334112" y="3182539"/>
                  <a:pt x="334112" y="3182539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9573" name="Freeform 1">
            <a:extLst>
              <a:ext uri="{FF2B5EF4-FFF2-40B4-BE49-F238E27FC236}">
                <a16:creationId xmlns:a16="http://schemas.microsoft.com/office/drawing/2014/main" id="{9297CDF6-9535-DC40-B8FE-01408374F3C8}"/>
              </a:ext>
            </a:extLst>
          </p:cNvPr>
          <p:cNvSpPr>
            <a:spLocks/>
          </p:cNvSpPr>
          <p:nvPr/>
        </p:nvSpPr>
        <p:spPr bwMode="auto">
          <a:xfrm>
            <a:off x="1865313" y="4645025"/>
            <a:ext cx="2863850" cy="1147763"/>
          </a:xfrm>
          <a:custGeom>
            <a:avLst/>
            <a:gdLst>
              <a:gd name="T0" fmla="*/ 2863235 w 2863878"/>
              <a:gd name="T1" fmla="*/ 630976 h 1147614"/>
              <a:gd name="T2" fmla="*/ 2837318 w 2863878"/>
              <a:gd name="T3" fmla="*/ 721954 h 1147614"/>
              <a:gd name="T4" fmla="*/ 2811424 w 2863878"/>
              <a:gd name="T5" fmla="*/ 825921 h 1147614"/>
              <a:gd name="T6" fmla="*/ 2798465 w 2863878"/>
              <a:gd name="T7" fmla="*/ 864910 h 1147614"/>
              <a:gd name="T8" fmla="*/ 2772547 w 2863878"/>
              <a:gd name="T9" fmla="*/ 903899 h 1147614"/>
              <a:gd name="T10" fmla="*/ 2681859 w 2863878"/>
              <a:gd name="T11" fmla="*/ 955891 h 1147614"/>
              <a:gd name="T12" fmla="*/ 2604130 w 2863878"/>
              <a:gd name="T13" fmla="*/ 1007882 h 1147614"/>
              <a:gd name="T14" fmla="*/ 2565254 w 2863878"/>
              <a:gd name="T15" fmla="*/ 1033869 h 1147614"/>
              <a:gd name="T16" fmla="*/ 2539336 w 2863878"/>
              <a:gd name="T17" fmla="*/ 1059859 h 1147614"/>
              <a:gd name="T18" fmla="*/ 2500483 w 2863878"/>
              <a:gd name="T19" fmla="*/ 1072858 h 1147614"/>
              <a:gd name="T20" fmla="*/ 2357960 w 2863878"/>
              <a:gd name="T21" fmla="*/ 1098852 h 1147614"/>
              <a:gd name="T22" fmla="*/ 2241355 w 2863878"/>
              <a:gd name="T23" fmla="*/ 1137844 h 1147614"/>
              <a:gd name="T24" fmla="*/ 2059979 w 2863878"/>
              <a:gd name="T25" fmla="*/ 1150836 h 1147614"/>
              <a:gd name="T26" fmla="*/ 893945 w 2863878"/>
              <a:gd name="T27" fmla="*/ 1111847 h 1147614"/>
              <a:gd name="T28" fmla="*/ 829175 w 2863878"/>
              <a:gd name="T29" fmla="*/ 1085862 h 1147614"/>
              <a:gd name="T30" fmla="*/ 751445 w 2863878"/>
              <a:gd name="T31" fmla="*/ 1033869 h 1147614"/>
              <a:gd name="T32" fmla="*/ 673693 w 2863878"/>
              <a:gd name="T33" fmla="*/ 851913 h 1147614"/>
              <a:gd name="T34" fmla="*/ 479358 w 2863878"/>
              <a:gd name="T35" fmla="*/ 488002 h 1147614"/>
              <a:gd name="T36" fmla="*/ 297982 w 2863878"/>
              <a:gd name="T37" fmla="*/ 124098 h 1147614"/>
              <a:gd name="T38" fmla="*/ 233211 w 2863878"/>
              <a:gd name="T39" fmla="*/ 7131 h 1147614"/>
              <a:gd name="T40" fmla="*/ 297982 w 2863878"/>
              <a:gd name="T41" fmla="*/ 33116 h 1147614"/>
              <a:gd name="T42" fmla="*/ 375711 w 2863878"/>
              <a:gd name="T43" fmla="*/ 124098 h 1147614"/>
              <a:gd name="T44" fmla="*/ 194335 w 2863878"/>
              <a:gd name="T45" fmla="*/ 410024 h 1147614"/>
              <a:gd name="T46" fmla="*/ 0 w 2863878"/>
              <a:gd name="T47" fmla="*/ 436023 h 1147614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2863878" h="1147614">
                <a:moveTo>
                  <a:pt x="2863878" y="629090"/>
                </a:moveTo>
                <a:cubicBezTo>
                  <a:pt x="2855239" y="659325"/>
                  <a:pt x="2846064" y="689413"/>
                  <a:pt x="2837961" y="719796"/>
                </a:cubicBezTo>
                <a:cubicBezTo>
                  <a:pt x="2828783" y="754211"/>
                  <a:pt x="2823308" y="789670"/>
                  <a:pt x="2812044" y="823460"/>
                </a:cubicBezTo>
                <a:cubicBezTo>
                  <a:pt x="2807724" y="836418"/>
                  <a:pt x="2805194" y="850117"/>
                  <a:pt x="2799085" y="862334"/>
                </a:cubicBezTo>
                <a:cubicBezTo>
                  <a:pt x="2792120" y="876264"/>
                  <a:pt x="2784180" y="890196"/>
                  <a:pt x="2773167" y="901208"/>
                </a:cubicBezTo>
                <a:cubicBezTo>
                  <a:pt x="2750750" y="923623"/>
                  <a:pt x="2707869" y="937792"/>
                  <a:pt x="2682456" y="953039"/>
                </a:cubicBezTo>
                <a:cubicBezTo>
                  <a:pt x="2655746" y="969064"/>
                  <a:pt x="2630621" y="987594"/>
                  <a:pt x="2604704" y="1004871"/>
                </a:cubicBezTo>
                <a:cubicBezTo>
                  <a:pt x="2591745" y="1013510"/>
                  <a:pt x="2576841" y="1019775"/>
                  <a:pt x="2565828" y="1030787"/>
                </a:cubicBezTo>
                <a:cubicBezTo>
                  <a:pt x="2557189" y="1039426"/>
                  <a:pt x="2550386" y="1050417"/>
                  <a:pt x="2539910" y="1056703"/>
                </a:cubicBezTo>
                <a:cubicBezTo>
                  <a:pt x="2528197" y="1063730"/>
                  <a:pt x="2514286" y="1066348"/>
                  <a:pt x="2501034" y="1069661"/>
                </a:cubicBezTo>
                <a:cubicBezTo>
                  <a:pt x="2464809" y="1078717"/>
                  <a:pt x="2393151" y="1089800"/>
                  <a:pt x="2358488" y="1095577"/>
                </a:cubicBezTo>
                <a:cubicBezTo>
                  <a:pt x="2319612" y="1108535"/>
                  <a:pt x="2282233" y="1127430"/>
                  <a:pt x="2241860" y="1134451"/>
                </a:cubicBezTo>
                <a:cubicBezTo>
                  <a:pt x="2182128" y="1144839"/>
                  <a:pt x="2121055" y="1148575"/>
                  <a:pt x="2060438" y="1147409"/>
                </a:cubicBezTo>
                <a:cubicBezTo>
                  <a:pt x="1671532" y="1139930"/>
                  <a:pt x="1282914" y="1121493"/>
                  <a:pt x="894152" y="1108535"/>
                </a:cubicBezTo>
                <a:cubicBezTo>
                  <a:pt x="872554" y="1099896"/>
                  <a:pt x="849780" y="1093757"/>
                  <a:pt x="829359" y="1082619"/>
                </a:cubicBezTo>
                <a:cubicBezTo>
                  <a:pt x="802013" y="1067704"/>
                  <a:pt x="751606" y="1030787"/>
                  <a:pt x="751606" y="1030787"/>
                </a:cubicBezTo>
                <a:cubicBezTo>
                  <a:pt x="668400" y="919851"/>
                  <a:pt x="755002" y="1047726"/>
                  <a:pt x="673854" y="849376"/>
                </a:cubicBezTo>
                <a:cubicBezTo>
                  <a:pt x="628342" y="738129"/>
                  <a:pt x="531878" y="586800"/>
                  <a:pt x="479473" y="486553"/>
                </a:cubicBezTo>
                <a:cubicBezTo>
                  <a:pt x="416830" y="366721"/>
                  <a:pt x="359822" y="244014"/>
                  <a:pt x="298051" y="123730"/>
                </a:cubicBezTo>
                <a:cubicBezTo>
                  <a:pt x="277736" y="84171"/>
                  <a:pt x="233257" y="51579"/>
                  <a:pt x="233257" y="7108"/>
                </a:cubicBezTo>
                <a:cubicBezTo>
                  <a:pt x="233257" y="-16154"/>
                  <a:pt x="276453" y="24385"/>
                  <a:pt x="298051" y="33024"/>
                </a:cubicBezTo>
                <a:cubicBezTo>
                  <a:pt x="308470" y="43443"/>
                  <a:pt x="377465" y="108769"/>
                  <a:pt x="375803" y="123730"/>
                </a:cubicBezTo>
                <a:cubicBezTo>
                  <a:pt x="364135" y="228737"/>
                  <a:pt x="301799" y="364050"/>
                  <a:pt x="194381" y="408805"/>
                </a:cubicBezTo>
                <a:cubicBezTo>
                  <a:pt x="134042" y="433945"/>
                  <a:pt x="0" y="434721"/>
                  <a:pt x="0" y="434721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9574" name="Freeform 2">
            <a:extLst>
              <a:ext uri="{FF2B5EF4-FFF2-40B4-BE49-F238E27FC236}">
                <a16:creationId xmlns:a16="http://schemas.microsoft.com/office/drawing/2014/main" id="{58CA27CB-8A62-354E-804A-BB800CCE62DE}"/>
              </a:ext>
            </a:extLst>
          </p:cNvPr>
          <p:cNvSpPr>
            <a:spLocks/>
          </p:cNvSpPr>
          <p:nvPr/>
        </p:nvSpPr>
        <p:spPr bwMode="auto">
          <a:xfrm>
            <a:off x="622300" y="4081463"/>
            <a:ext cx="3395663" cy="1341437"/>
          </a:xfrm>
          <a:custGeom>
            <a:avLst/>
            <a:gdLst>
              <a:gd name="T0" fmla="*/ 3406173 w 3395186"/>
              <a:gd name="T1" fmla="*/ 918037 h 1341563"/>
              <a:gd name="T2" fmla="*/ 2717141 w 3395186"/>
              <a:gd name="T3" fmla="*/ 1318860 h 1341563"/>
              <a:gd name="T4" fmla="*/ 2717141 w 3395186"/>
              <a:gd name="T5" fmla="*/ 1267143 h 1341563"/>
              <a:gd name="T6" fmla="*/ 2262116 w 3395186"/>
              <a:gd name="T7" fmla="*/ 1176622 h 1341563"/>
              <a:gd name="T8" fmla="*/ 1937100 w 3395186"/>
              <a:gd name="T9" fmla="*/ 1124905 h 1341563"/>
              <a:gd name="T10" fmla="*/ 0 w 3395186"/>
              <a:gd name="T11" fmla="*/ 0 h 1341563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395186" h="1341563">
                <a:moveTo>
                  <a:pt x="3395186" y="920015"/>
                </a:moveTo>
                <a:cubicBezTo>
                  <a:pt x="3109014" y="1091708"/>
                  <a:pt x="2822842" y="1263401"/>
                  <a:pt x="2708373" y="1321712"/>
                </a:cubicBezTo>
                <a:cubicBezTo>
                  <a:pt x="2593904" y="1380023"/>
                  <a:pt x="2783965" y="1293636"/>
                  <a:pt x="2708373" y="1269880"/>
                </a:cubicBezTo>
                <a:cubicBezTo>
                  <a:pt x="2632781" y="1246124"/>
                  <a:pt x="2384405" y="1202931"/>
                  <a:pt x="2254818" y="1179175"/>
                </a:cubicBezTo>
                <a:cubicBezTo>
                  <a:pt x="2125231" y="1155419"/>
                  <a:pt x="2306653" y="1323872"/>
                  <a:pt x="1930850" y="1127343"/>
                </a:cubicBezTo>
                <a:cubicBezTo>
                  <a:pt x="1555047" y="930814"/>
                  <a:pt x="0" y="0"/>
                  <a:pt x="0" y="0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8BCE22C5-9C46-A047-A17A-263DA014375D}"/>
              </a:ext>
            </a:extLst>
          </p:cNvPr>
          <p:cNvSpPr/>
          <p:nvPr/>
        </p:nvSpPr>
        <p:spPr bwMode="auto">
          <a:xfrm>
            <a:off x="914400" y="1371600"/>
            <a:ext cx="2895600" cy="4724400"/>
          </a:xfrm>
          <a:prstGeom prst="arc">
            <a:avLst>
              <a:gd name="adj1" fmla="val 2753529"/>
              <a:gd name="adj2" fmla="val 18472682"/>
            </a:avLst>
          </a:prstGeom>
          <a:noFill/>
          <a:ln w="603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Title 1">
            <a:extLst>
              <a:ext uri="{FF2B5EF4-FFF2-40B4-BE49-F238E27FC236}">
                <a16:creationId xmlns:a16="http://schemas.microsoft.com/office/drawing/2014/main" id="{4C310AB2-7900-4F46-B47B-CC2CC0E282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FETCH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314F12D1-0692-3841-9018-06150686AF0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FETCH phase obtains the instruction from memory and loads it into the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instruction register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This phase is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common to every instruction type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Complete description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Step 1: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Load the MAR with</a:t>
            </a:r>
            <a:r>
              <a:rPr lang="en-US" altLang="en-US">
                <a:ea typeface="ＭＳ Ｐゴシック" panose="020B0600070205080204" pitchFamily="34" charset="-128"/>
              </a:rPr>
              <a:t> the contents of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PC</a:t>
            </a:r>
            <a:r>
              <a:rPr lang="en-US" altLang="en-US">
                <a:ea typeface="ＭＳ Ｐゴシック" panose="020B0600070205080204" pitchFamily="34" charset="-128"/>
              </a:rPr>
              <a:t>, and simultaneously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increment the PC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Step 2: Interrogate memory. This results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instruction to be placed in the MDR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Step 3: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Load the IR</a:t>
            </a:r>
            <a:r>
              <a:rPr lang="en-US" altLang="en-US">
                <a:ea typeface="ＭＳ Ｐゴシック" panose="020B0600070205080204" pitchFamily="34" charset="-128"/>
              </a:rPr>
              <a:t> with the contents of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MDR</a:t>
            </a:r>
          </a:p>
        </p:txBody>
      </p:sp>
      <p:sp>
        <p:nvSpPr>
          <p:cNvPr id="110595" name="Slide Number Placeholder 3">
            <a:extLst>
              <a:ext uri="{FF2B5EF4-FFF2-40B4-BE49-F238E27FC236}">
                <a16:creationId xmlns:a16="http://schemas.microsoft.com/office/drawing/2014/main" id="{E60CDF3F-6DE0-214C-909F-8A59039221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9391781-B995-3C48-9037-81BDD9040433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Title 1">
            <a:extLst>
              <a:ext uri="{FF2B5EF4-FFF2-40B4-BE49-F238E27FC236}">
                <a16:creationId xmlns:a16="http://schemas.microsoft.com/office/drawing/2014/main" id="{9F52609E-552D-7D49-8224-A79CEF8695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FETCH in LC-3</a:t>
            </a:r>
          </a:p>
        </p:txBody>
      </p:sp>
      <p:sp>
        <p:nvSpPr>
          <p:cNvPr id="111618" name="Slide Number Placeholder 3">
            <a:extLst>
              <a:ext uri="{FF2B5EF4-FFF2-40B4-BE49-F238E27FC236}">
                <a16:creationId xmlns:a16="http://schemas.microsoft.com/office/drawing/2014/main" id="{0FE754CC-EA00-8642-B1A2-DFA25D9114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31D2F88-EC84-A044-9E91-9AE1E18BA4E5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111619" name="Group 6">
            <a:extLst>
              <a:ext uri="{FF2B5EF4-FFF2-40B4-BE49-F238E27FC236}">
                <a16:creationId xmlns:a16="http://schemas.microsoft.com/office/drawing/2014/main" id="{A7AF143E-6C95-3143-9736-5C9147613918}"/>
              </a:ext>
            </a:extLst>
          </p:cNvPr>
          <p:cNvGrpSpPr>
            <a:grpSpLocks/>
          </p:cNvGrpSpPr>
          <p:nvPr/>
        </p:nvGrpSpPr>
        <p:grpSpPr bwMode="auto">
          <a:xfrm>
            <a:off x="2185988" y="914400"/>
            <a:ext cx="4772025" cy="5943600"/>
            <a:chOff x="2185616" y="914400"/>
            <a:chExt cx="4772768" cy="5943600"/>
          </a:xfrm>
        </p:grpSpPr>
        <p:pic>
          <p:nvPicPr>
            <p:cNvPr id="111635" name="Picture 2">
              <a:extLst>
                <a:ext uri="{FF2B5EF4-FFF2-40B4-BE49-F238E27FC236}">
                  <a16:creationId xmlns:a16="http://schemas.microsoft.com/office/drawing/2014/main" id="{A1C16352-EF60-8042-A0B3-A594B729C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85616" y="914400"/>
              <a:ext cx="4772768" cy="594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1636" name="Rectangle 4">
              <a:extLst>
                <a:ext uri="{FF2B5EF4-FFF2-40B4-BE49-F238E27FC236}">
                  <a16:creationId xmlns:a16="http://schemas.microsoft.com/office/drawing/2014/main" id="{BC775579-85D6-3D4C-A664-FAB815A956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6600" y="1600200"/>
              <a:ext cx="1905000" cy="2819400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11637" name="Rectangle 9">
              <a:extLst>
                <a:ext uri="{FF2B5EF4-FFF2-40B4-BE49-F238E27FC236}">
                  <a16:creationId xmlns:a16="http://schemas.microsoft.com/office/drawing/2014/main" id="{533E1741-6353-A448-AC71-BEE2BC363E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1600200"/>
              <a:ext cx="1600200" cy="2819400"/>
            </a:xfrm>
            <a:prstGeom prst="rect">
              <a:avLst/>
            </a:prstGeom>
            <a:solidFill>
              <a:srgbClr val="00B0F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11638" name="Rectangle 10">
              <a:extLst>
                <a:ext uri="{FF2B5EF4-FFF2-40B4-BE49-F238E27FC236}">
                  <a16:creationId xmlns:a16="http://schemas.microsoft.com/office/drawing/2014/main" id="{7485454E-BF5C-C146-9C44-C447C5456B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5829300"/>
              <a:ext cx="914400" cy="647700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8EC5D4C-041A-C949-9C46-A68CBCF535C0}"/>
                </a:ext>
              </a:extLst>
            </p:cNvPr>
            <p:cNvSpPr/>
            <p:nvPr/>
          </p:nvSpPr>
          <p:spPr bwMode="auto">
            <a:xfrm>
              <a:off x="4953059" y="5867400"/>
              <a:ext cx="914542" cy="6096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40230AF-F3BB-9B48-9792-7E72FA5593E3}"/>
                </a:ext>
              </a:extLst>
            </p:cNvPr>
            <p:cNvSpPr/>
            <p:nvPr/>
          </p:nvSpPr>
          <p:spPr bwMode="auto">
            <a:xfrm>
              <a:off x="5943813" y="5892800"/>
              <a:ext cx="914542" cy="609600"/>
            </a:xfrm>
            <a:prstGeom prst="rect">
              <a:avLst/>
            </a:prstGeom>
            <a:solidFill>
              <a:schemeClr val="accent5">
                <a:lumMod val="5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</p:grp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CB19FCD-AB96-DC4F-8FF2-BF8189EFFAB1}"/>
              </a:ext>
            </a:extLst>
          </p:cNvPr>
          <p:cNvSpPr/>
          <p:nvPr/>
        </p:nvSpPr>
        <p:spPr>
          <a:xfrm>
            <a:off x="392113" y="1219200"/>
            <a:ext cx="2368550" cy="12192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200" dirty="0">
                <a:solidFill>
                  <a:schemeClr val="tx1"/>
                </a:solidFill>
              </a:rPr>
              <a:t>Step 1: </a:t>
            </a:r>
            <a:r>
              <a:rPr lang="en-US" sz="2200" dirty="0">
                <a:solidFill>
                  <a:srgbClr val="00B050"/>
                </a:solidFill>
              </a:rPr>
              <a:t>Load MAR</a:t>
            </a:r>
            <a:r>
              <a:rPr lang="en-US" sz="2200" dirty="0">
                <a:solidFill>
                  <a:schemeClr val="tx1"/>
                </a:solidFill>
              </a:rPr>
              <a:t> and </a:t>
            </a:r>
            <a:r>
              <a:rPr lang="en-US" sz="2200" dirty="0">
                <a:solidFill>
                  <a:srgbClr val="00B050"/>
                </a:solidFill>
              </a:rPr>
              <a:t>increment PC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058A55-8B31-D743-BE7B-475EA5F0A3F1}"/>
              </a:ext>
            </a:extLst>
          </p:cNvPr>
          <p:cNvSpPr/>
          <p:nvPr/>
        </p:nvSpPr>
        <p:spPr>
          <a:xfrm>
            <a:off x="381000" y="2514600"/>
            <a:ext cx="2370138" cy="12192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200" dirty="0">
                <a:solidFill>
                  <a:schemeClr val="tx1"/>
                </a:solidFill>
              </a:rPr>
              <a:t>Step 2: </a:t>
            </a:r>
            <a:r>
              <a:rPr lang="en-US" sz="2200" dirty="0">
                <a:solidFill>
                  <a:srgbClr val="00B050"/>
                </a:solidFill>
              </a:rPr>
              <a:t>Access memory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813E640-991B-7D4A-909D-1E22312883C9}"/>
              </a:ext>
            </a:extLst>
          </p:cNvPr>
          <p:cNvSpPr/>
          <p:nvPr/>
        </p:nvSpPr>
        <p:spPr>
          <a:xfrm>
            <a:off x="381000" y="3810000"/>
            <a:ext cx="2370138" cy="12192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200" dirty="0">
                <a:solidFill>
                  <a:schemeClr val="tx1"/>
                </a:solidFill>
              </a:rPr>
              <a:t>Step 3: </a:t>
            </a:r>
            <a:r>
              <a:rPr lang="en-US" sz="2200" dirty="0">
                <a:solidFill>
                  <a:srgbClr val="00B050"/>
                </a:solidFill>
              </a:rPr>
              <a:t>Load IR </a:t>
            </a:r>
            <a:r>
              <a:rPr lang="en-US" sz="2200" dirty="0">
                <a:solidFill>
                  <a:schemeClr val="tx1"/>
                </a:solidFill>
              </a:rPr>
              <a:t>with the content of </a:t>
            </a:r>
            <a:r>
              <a:rPr lang="en-US" sz="2200" dirty="0">
                <a:solidFill>
                  <a:srgbClr val="00B050"/>
                </a:solidFill>
              </a:rPr>
              <a:t>MDR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B8C109F-3429-0048-A262-4C3DFE50F0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3429000"/>
            <a:ext cx="639763" cy="301625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BC9B485-3561-2344-8C0D-5B2D84574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5630863"/>
            <a:ext cx="404813" cy="327025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C845F153-199C-3D4E-B73A-5F616D99D6CF}"/>
              </a:ext>
            </a:extLst>
          </p:cNvPr>
          <p:cNvSpPr>
            <a:spLocks/>
          </p:cNvSpPr>
          <p:nvPr/>
        </p:nvSpPr>
        <p:spPr bwMode="auto">
          <a:xfrm>
            <a:off x="2987675" y="5957888"/>
            <a:ext cx="1047750" cy="244475"/>
          </a:xfrm>
          <a:custGeom>
            <a:avLst/>
            <a:gdLst>
              <a:gd name="T0" fmla="*/ 1061600 w 1046375"/>
              <a:gd name="T1" fmla="*/ 238342 h 245097"/>
              <a:gd name="T2" fmla="*/ 0 w 1046375"/>
              <a:gd name="T3" fmla="*/ 229172 h 245097"/>
              <a:gd name="T4" fmla="*/ 0 w 1046375"/>
              <a:gd name="T5" fmla="*/ 0 h 24509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46375" h="245097">
                <a:moveTo>
                  <a:pt x="1046375" y="245097"/>
                </a:moveTo>
                <a:lnTo>
                  <a:pt x="0" y="235670"/>
                </a:ln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05C6D45-85BB-6E41-BC9B-C658FB30CA01}"/>
              </a:ext>
            </a:extLst>
          </p:cNvPr>
          <p:cNvSpPr>
            <a:spLocks/>
          </p:cNvSpPr>
          <p:nvPr/>
        </p:nvSpPr>
        <p:spPr bwMode="auto">
          <a:xfrm>
            <a:off x="3025775" y="3760788"/>
            <a:ext cx="708025" cy="1857375"/>
          </a:xfrm>
          <a:custGeom>
            <a:avLst/>
            <a:gdLst>
              <a:gd name="T0" fmla="*/ 0 w 707010"/>
              <a:gd name="T1" fmla="*/ 1860325 h 1857080"/>
              <a:gd name="T2" fmla="*/ 0 w 707010"/>
              <a:gd name="T3" fmla="*/ 1378722 h 1857080"/>
              <a:gd name="T4" fmla="*/ 699102 w 707010"/>
              <a:gd name="T5" fmla="*/ 1378722 h 1857080"/>
              <a:gd name="T6" fmla="*/ 718255 w 707010"/>
              <a:gd name="T7" fmla="*/ 0 h 185708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707010" h="1857080">
                <a:moveTo>
                  <a:pt x="0" y="1857080"/>
                </a:moveTo>
                <a:lnTo>
                  <a:pt x="0" y="1376313"/>
                </a:lnTo>
                <a:lnTo>
                  <a:pt x="688157" y="1376313"/>
                </a:lnTo>
                <a:lnTo>
                  <a:pt x="707010" y="0"/>
                </a:lnTo>
              </a:path>
            </a:pathLst>
          </a:custGeom>
          <a:noFill/>
          <a:ln w="25400" cap="flat" cmpd="sng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6CF72D2-05FC-1046-B4DB-9F9228849556}"/>
              </a:ext>
            </a:extLst>
          </p:cNvPr>
          <p:cNvGrpSpPr>
            <a:grpSpLocks/>
          </p:cNvGrpSpPr>
          <p:nvPr/>
        </p:nvGrpSpPr>
        <p:grpSpPr bwMode="auto">
          <a:xfrm>
            <a:off x="4081463" y="1112838"/>
            <a:ext cx="2678112" cy="4779962"/>
            <a:chOff x="4081275" y="1112363"/>
            <a:chExt cx="2677744" cy="4780437"/>
          </a:xfrm>
        </p:grpSpPr>
        <p:grpSp>
          <p:nvGrpSpPr>
            <p:cNvPr id="111628" name="Group 4">
              <a:extLst>
                <a:ext uri="{FF2B5EF4-FFF2-40B4-BE49-F238E27FC236}">
                  <a16:creationId xmlns:a16="http://schemas.microsoft.com/office/drawing/2014/main" id="{6DE5F9BB-AD85-3243-A43C-0BD3F495516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81275" y="1112363"/>
              <a:ext cx="2677744" cy="4780437"/>
              <a:chOff x="4081275" y="1112363"/>
              <a:chExt cx="2677744" cy="4780437"/>
            </a:xfrm>
          </p:grpSpPr>
          <p:sp>
            <p:nvSpPr>
              <p:cNvPr id="111630" name="Oval 17">
                <a:extLst>
                  <a:ext uri="{FF2B5EF4-FFF2-40B4-BE49-F238E27FC236}">
                    <a16:creationId xmlns:a16="http://schemas.microsoft.com/office/drawing/2014/main" id="{01631684-220D-F24F-8601-D5301AFC7A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752601"/>
                <a:ext cx="647647" cy="228600"/>
              </a:xfrm>
              <a:prstGeom prst="ellips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11631" name="Oval 18">
                <a:extLst>
                  <a:ext uri="{FF2B5EF4-FFF2-40B4-BE49-F238E27FC236}">
                    <a16:creationId xmlns:a16="http://schemas.microsoft.com/office/drawing/2014/main" id="{3A17A705-8386-BA4C-803D-0655375826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1275" y="5664200"/>
                <a:ext cx="452625" cy="228600"/>
              </a:xfrm>
              <a:prstGeom prst="ellips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11632" name="Oval 20">
                <a:extLst>
                  <a:ext uri="{FF2B5EF4-FFF2-40B4-BE49-F238E27FC236}">
                    <a16:creationId xmlns:a16="http://schemas.microsoft.com/office/drawing/2014/main" id="{CD98DBBD-16FB-A34F-8558-EAA4C1EAEF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05080" y="1943101"/>
                <a:ext cx="376520" cy="228600"/>
              </a:xfrm>
              <a:prstGeom prst="ellips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111633" name="Freeform 2">
                <a:extLst>
                  <a:ext uri="{FF2B5EF4-FFF2-40B4-BE49-F238E27FC236}">
                    <a16:creationId xmlns:a16="http://schemas.microsoft.com/office/drawing/2014/main" id="{9C06968D-C0E6-5A4B-A846-8075F6924E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6903" y="1112363"/>
                <a:ext cx="2432116" cy="4553146"/>
              </a:xfrm>
              <a:custGeom>
                <a:avLst/>
                <a:gdLst>
                  <a:gd name="T0" fmla="*/ 197963 w 2432116"/>
                  <a:gd name="T1" fmla="*/ 622169 h 4553146"/>
                  <a:gd name="T2" fmla="*/ 207390 w 2432116"/>
                  <a:gd name="T3" fmla="*/ 0 h 4553146"/>
                  <a:gd name="T4" fmla="*/ 2432116 w 2432116"/>
                  <a:gd name="T5" fmla="*/ 0 h 4553146"/>
                  <a:gd name="T6" fmla="*/ 2432116 w 2432116"/>
                  <a:gd name="T7" fmla="*/ 4053526 h 4553146"/>
                  <a:gd name="T8" fmla="*/ 0 w 2432116"/>
                  <a:gd name="T9" fmla="*/ 4044099 h 4553146"/>
                  <a:gd name="T10" fmla="*/ 0 w 2432116"/>
                  <a:gd name="T11" fmla="*/ 4553146 h 4553146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432116" h="4553146">
                    <a:moveTo>
                      <a:pt x="197963" y="622169"/>
                    </a:moveTo>
                    <a:lnTo>
                      <a:pt x="207390" y="0"/>
                    </a:lnTo>
                    <a:lnTo>
                      <a:pt x="2432116" y="0"/>
                    </a:lnTo>
                    <a:lnTo>
                      <a:pt x="2432116" y="4053526"/>
                    </a:lnTo>
                    <a:lnTo>
                      <a:pt x="0" y="4044099"/>
                    </a:lnTo>
                    <a:lnTo>
                      <a:pt x="0" y="4553146"/>
                    </a:lnTo>
                  </a:path>
                </a:pathLst>
              </a:custGeom>
              <a:noFill/>
              <a:ln w="25400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1634" name="Freeform 3">
                <a:extLst>
                  <a:ext uri="{FF2B5EF4-FFF2-40B4-BE49-F238E27FC236}">
                    <a16:creationId xmlns:a16="http://schemas.microsoft.com/office/drawing/2014/main" id="{6EE04759-B4D8-2C45-8762-13E63614D5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66268" y="1989056"/>
                <a:ext cx="339365" cy="584462"/>
              </a:xfrm>
              <a:custGeom>
                <a:avLst/>
                <a:gdLst>
                  <a:gd name="T0" fmla="*/ 329938 w 339365"/>
                  <a:gd name="T1" fmla="*/ 188536 h 584462"/>
                  <a:gd name="T2" fmla="*/ 339365 w 339365"/>
                  <a:gd name="T3" fmla="*/ 584462 h 584462"/>
                  <a:gd name="T4" fmla="*/ 0 w 339365"/>
                  <a:gd name="T5" fmla="*/ 584462 h 584462"/>
                  <a:gd name="T6" fmla="*/ 0 w 339365"/>
                  <a:gd name="T7" fmla="*/ 0 h 58446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39365" h="584462">
                    <a:moveTo>
                      <a:pt x="329938" y="188536"/>
                    </a:moveTo>
                    <a:lnTo>
                      <a:pt x="339365" y="584462"/>
                    </a:lnTo>
                    <a:lnTo>
                      <a:pt x="0" y="584462"/>
                    </a:lnTo>
                    <a:lnTo>
                      <a:pt x="0" y="0"/>
                    </a:lnTo>
                  </a:path>
                </a:pathLst>
              </a:custGeom>
              <a:noFill/>
              <a:ln w="25400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11629" name="Freeform 6">
              <a:extLst>
                <a:ext uri="{FF2B5EF4-FFF2-40B4-BE49-F238E27FC236}">
                  <a16:creationId xmlns:a16="http://schemas.microsoft.com/office/drawing/2014/main" id="{C1823E65-49DA-0842-9563-617843117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4293" y="1659118"/>
              <a:ext cx="452486" cy="282804"/>
            </a:xfrm>
            <a:custGeom>
              <a:avLst/>
              <a:gdLst>
                <a:gd name="T0" fmla="*/ 0 w 452486"/>
                <a:gd name="T1" fmla="*/ 9426 h 282804"/>
                <a:gd name="T2" fmla="*/ 452486 w 452486"/>
                <a:gd name="T3" fmla="*/ 0 h 282804"/>
                <a:gd name="T4" fmla="*/ 452486 w 452486"/>
                <a:gd name="T5" fmla="*/ 282804 h 28280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452486" h="282804">
                  <a:moveTo>
                    <a:pt x="0" y="9426"/>
                  </a:moveTo>
                  <a:lnTo>
                    <a:pt x="452486" y="0"/>
                  </a:lnTo>
                  <a:lnTo>
                    <a:pt x="452486" y="282804"/>
                  </a:lnTo>
                </a:path>
              </a:pathLst>
            </a:custGeom>
            <a:noFill/>
            <a:ln w="2540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4" grpId="0" animBg="1"/>
      <p:bldP spid="15" grpId="0" animBg="1"/>
      <p:bldP spid="20" grpId="0" animBg="1"/>
      <p:bldP spid="2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Title 1">
            <a:extLst>
              <a:ext uri="{FF2B5EF4-FFF2-40B4-BE49-F238E27FC236}">
                <a16:creationId xmlns:a16="http://schemas.microsoft.com/office/drawing/2014/main" id="{E46404B4-B501-D142-93D2-6C370747AD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DECODE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89014BCE-1F35-2B4B-949A-94B670A1A95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DECODE phase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identifies the instruction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Recall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decoder </a:t>
            </a:r>
            <a:r>
              <a:rPr lang="en-US" altLang="en-US">
                <a:ea typeface="ＭＳ Ｐゴシック" panose="020B0600070205080204" pitchFamily="34" charset="-128"/>
              </a:rPr>
              <a:t>(Lecture 5, Slides 47-48)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A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4-to-16 decoder</a:t>
            </a:r>
            <a:r>
              <a:rPr lang="en-US" altLang="en-US">
                <a:ea typeface="ＭＳ Ｐゴシック" panose="020B0600070205080204" pitchFamily="34" charset="-128"/>
              </a:rPr>
              <a:t> identifies which of the 16 opcodes is going to be processed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The input is the four bits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IR[15:12]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The remaining 12 bits identify what else is needed to process the instruction</a:t>
            </a:r>
          </a:p>
        </p:txBody>
      </p:sp>
      <p:sp>
        <p:nvSpPr>
          <p:cNvPr id="113667" name="Slide Number Placeholder 3">
            <a:extLst>
              <a:ext uri="{FF2B5EF4-FFF2-40B4-BE49-F238E27FC236}">
                <a16:creationId xmlns:a16="http://schemas.microsoft.com/office/drawing/2014/main" id="{ACFEB3F7-8D1F-6943-BE45-E7D365D403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7A7B4FA-59D5-2E41-BA11-289389AB420B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Title 1">
            <a:extLst>
              <a:ext uri="{FF2B5EF4-FFF2-40B4-BE49-F238E27FC236}">
                <a16:creationId xmlns:a16="http://schemas.microsoft.com/office/drawing/2014/main" id="{4E2AF855-AA84-0346-BF2D-9A54EC7B47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DECODE in LC-3</a:t>
            </a:r>
          </a:p>
        </p:txBody>
      </p:sp>
      <p:sp>
        <p:nvSpPr>
          <p:cNvPr id="114690" name="Slide Number Placeholder 3">
            <a:extLst>
              <a:ext uri="{FF2B5EF4-FFF2-40B4-BE49-F238E27FC236}">
                <a16:creationId xmlns:a16="http://schemas.microsoft.com/office/drawing/2014/main" id="{496C9B6F-DE19-F842-B82D-5F7B1F351D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6D4FEDC-F0BB-314A-A61B-A7FB7774FA3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114691" name="Group 6">
            <a:extLst>
              <a:ext uri="{FF2B5EF4-FFF2-40B4-BE49-F238E27FC236}">
                <a16:creationId xmlns:a16="http://schemas.microsoft.com/office/drawing/2014/main" id="{7C58E057-FD04-0A4C-BEDB-0742B3B1DF8D}"/>
              </a:ext>
            </a:extLst>
          </p:cNvPr>
          <p:cNvGrpSpPr>
            <a:grpSpLocks/>
          </p:cNvGrpSpPr>
          <p:nvPr/>
        </p:nvGrpSpPr>
        <p:grpSpPr bwMode="auto">
          <a:xfrm>
            <a:off x="2185988" y="914400"/>
            <a:ext cx="4772025" cy="5943600"/>
            <a:chOff x="2185616" y="914400"/>
            <a:chExt cx="4772768" cy="5943600"/>
          </a:xfrm>
        </p:grpSpPr>
        <p:pic>
          <p:nvPicPr>
            <p:cNvPr id="114695" name="Picture 2">
              <a:extLst>
                <a:ext uri="{FF2B5EF4-FFF2-40B4-BE49-F238E27FC236}">
                  <a16:creationId xmlns:a16="http://schemas.microsoft.com/office/drawing/2014/main" id="{13C019B5-8B88-DB40-9E7F-08702C5CF7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85616" y="914400"/>
              <a:ext cx="4772768" cy="594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4696" name="Rectangle 4">
              <a:extLst>
                <a:ext uri="{FF2B5EF4-FFF2-40B4-BE49-F238E27FC236}">
                  <a16:creationId xmlns:a16="http://schemas.microsoft.com/office/drawing/2014/main" id="{114BEE87-61D3-8F4D-9167-29A9D61C23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6600" y="1600200"/>
              <a:ext cx="1905000" cy="2819400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14697" name="Rectangle 9">
              <a:extLst>
                <a:ext uri="{FF2B5EF4-FFF2-40B4-BE49-F238E27FC236}">
                  <a16:creationId xmlns:a16="http://schemas.microsoft.com/office/drawing/2014/main" id="{FFBDD09C-70F9-4245-996A-21DFAE7CE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1600200"/>
              <a:ext cx="1600200" cy="2819400"/>
            </a:xfrm>
            <a:prstGeom prst="rect">
              <a:avLst/>
            </a:prstGeom>
            <a:solidFill>
              <a:srgbClr val="00B0F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14698" name="Rectangle 10">
              <a:extLst>
                <a:ext uri="{FF2B5EF4-FFF2-40B4-BE49-F238E27FC236}">
                  <a16:creationId xmlns:a16="http://schemas.microsoft.com/office/drawing/2014/main" id="{A7849054-FEA4-7F4B-A600-523BCBD378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5829300"/>
              <a:ext cx="914400" cy="647700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2F57620-4830-AD46-959C-3E7FBBD3AA41}"/>
                </a:ext>
              </a:extLst>
            </p:cNvPr>
            <p:cNvSpPr/>
            <p:nvPr/>
          </p:nvSpPr>
          <p:spPr bwMode="auto">
            <a:xfrm>
              <a:off x="4953059" y="5867400"/>
              <a:ext cx="914542" cy="6096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AA2B7F-C12A-F342-AC0D-C485E8C47B91}"/>
                </a:ext>
              </a:extLst>
            </p:cNvPr>
            <p:cNvSpPr/>
            <p:nvPr/>
          </p:nvSpPr>
          <p:spPr bwMode="auto">
            <a:xfrm>
              <a:off x="5943813" y="5892800"/>
              <a:ext cx="914542" cy="609600"/>
            </a:xfrm>
            <a:prstGeom prst="rect">
              <a:avLst/>
            </a:prstGeom>
            <a:solidFill>
              <a:schemeClr val="accent5">
                <a:lumMod val="5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</p:grp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C47519B-F8FD-5A46-B685-2234AF26943A}"/>
              </a:ext>
            </a:extLst>
          </p:cNvPr>
          <p:cNvSpPr/>
          <p:nvPr/>
        </p:nvSpPr>
        <p:spPr>
          <a:xfrm>
            <a:off x="392113" y="1828800"/>
            <a:ext cx="2368550" cy="15875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200" dirty="0">
                <a:solidFill>
                  <a:schemeClr val="tx1"/>
                </a:solidFill>
              </a:rPr>
              <a:t>DECODE </a:t>
            </a:r>
            <a:r>
              <a:rPr lang="en-US" sz="2200" dirty="0">
                <a:solidFill>
                  <a:srgbClr val="00B050"/>
                </a:solidFill>
              </a:rPr>
              <a:t>identifies the instruction</a:t>
            </a:r>
            <a:r>
              <a:rPr lang="en-US" sz="2200" dirty="0">
                <a:solidFill>
                  <a:schemeClr val="tx1"/>
                </a:solidFill>
              </a:rPr>
              <a:t> to be processed</a:t>
            </a:r>
            <a:endParaRPr lang="en-US" sz="2200" dirty="0">
              <a:solidFill>
                <a:srgbClr val="00B05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FCAEDE2-9893-D445-A6DE-8AEB37F197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3416300"/>
            <a:ext cx="403225" cy="327025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ECFA2EE2-7BE2-5047-8AE1-CD64D316F06B}"/>
              </a:ext>
            </a:extLst>
          </p:cNvPr>
          <p:cNvSpPr>
            <a:spLocks/>
          </p:cNvSpPr>
          <p:nvPr/>
        </p:nvSpPr>
        <p:spPr bwMode="auto">
          <a:xfrm>
            <a:off x="3629025" y="3195638"/>
            <a:ext cx="792163" cy="207962"/>
          </a:xfrm>
          <a:custGeom>
            <a:avLst/>
            <a:gdLst>
              <a:gd name="T0" fmla="*/ 0 w 791851"/>
              <a:gd name="T1" fmla="*/ 213780 h 207389"/>
              <a:gd name="T2" fmla="*/ 0 w 791851"/>
              <a:gd name="T3" fmla="*/ 0 h 207389"/>
              <a:gd name="T4" fmla="*/ 795289 w 791851"/>
              <a:gd name="T5" fmla="*/ 0 h 207389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791851" h="207389">
                <a:moveTo>
                  <a:pt x="0" y="207389"/>
                </a:moveTo>
                <a:lnTo>
                  <a:pt x="0" y="0"/>
                </a:lnTo>
                <a:lnTo>
                  <a:pt x="791851" y="0"/>
                </a:lnTo>
              </a:path>
            </a:pathLst>
          </a:custGeom>
          <a:noFill/>
          <a:ln w="25400" cap="flat" cmpd="sng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Title 1">
            <a:extLst>
              <a:ext uri="{FF2B5EF4-FFF2-40B4-BE49-F238E27FC236}">
                <a16:creationId xmlns:a16="http://schemas.microsoft.com/office/drawing/2014/main" id="{DEBFE32E-3071-A14B-9F39-9713A5D1B1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EVALUATE ADDRESS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F214D30F-DC8B-DF4B-BFB4-31B6DE8B7A2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EVALUATE ADDRESS phase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computes the address of the memory location that is needed to process the instruction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This phase is necessary in LDR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It computes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address of the data word </a:t>
            </a:r>
            <a:r>
              <a:rPr lang="en-US" altLang="en-US">
                <a:ea typeface="ＭＳ Ｐゴシック" panose="020B0600070205080204" pitchFamily="34" charset="-128"/>
              </a:rPr>
              <a:t>that is to be read from memory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By adding an offset to the content of a register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But not necessary in ADD</a:t>
            </a:r>
          </a:p>
        </p:txBody>
      </p:sp>
      <p:sp>
        <p:nvSpPr>
          <p:cNvPr id="116739" name="Slide Number Placeholder 3">
            <a:extLst>
              <a:ext uri="{FF2B5EF4-FFF2-40B4-BE49-F238E27FC236}">
                <a16:creationId xmlns:a16="http://schemas.microsoft.com/office/drawing/2014/main" id="{718C091C-7A17-DD49-A107-C38EBDCDEA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CD0977F-6DE8-574A-8DE4-08D830B2DA0D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Title 1">
            <a:extLst>
              <a:ext uri="{FF2B5EF4-FFF2-40B4-BE49-F238E27FC236}">
                <a16:creationId xmlns:a16="http://schemas.microsoft.com/office/drawing/2014/main" id="{927BD8F6-295B-4243-B677-F33A08EF71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EVALUATE ADDRESS in LC-3</a:t>
            </a:r>
          </a:p>
        </p:txBody>
      </p:sp>
      <p:sp>
        <p:nvSpPr>
          <p:cNvPr id="117762" name="Slide Number Placeholder 3">
            <a:extLst>
              <a:ext uri="{FF2B5EF4-FFF2-40B4-BE49-F238E27FC236}">
                <a16:creationId xmlns:a16="http://schemas.microsoft.com/office/drawing/2014/main" id="{CFAAE15E-9BAE-0C4C-AF0F-371C418488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FA970B9-E2ED-0447-A57B-21AE22B37D29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117763" name="Group 6">
            <a:extLst>
              <a:ext uri="{FF2B5EF4-FFF2-40B4-BE49-F238E27FC236}">
                <a16:creationId xmlns:a16="http://schemas.microsoft.com/office/drawing/2014/main" id="{792B5507-9C93-704C-8DD3-B5D4CAB315E3}"/>
              </a:ext>
            </a:extLst>
          </p:cNvPr>
          <p:cNvGrpSpPr>
            <a:grpSpLocks/>
          </p:cNvGrpSpPr>
          <p:nvPr/>
        </p:nvGrpSpPr>
        <p:grpSpPr bwMode="auto">
          <a:xfrm>
            <a:off x="2185988" y="914400"/>
            <a:ext cx="4772025" cy="5943600"/>
            <a:chOff x="2185616" y="914400"/>
            <a:chExt cx="4772768" cy="5943600"/>
          </a:xfrm>
        </p:grpSpPr>
        <p:pic>
          <p:nvPicPr>
            <p:cNvPr id="117771" name="Picture 2">
              <a:extLst>
                <a:ext uri="{FF2B5EF4-FFF2-40B4-BE49-F238E27FC236}">
                  <a16:creationId xmlns:a16="http://schemas.microsoft.com/office/drawing/2014/main" id="{A11BE809-5EEA-B84D-945D-1DC629370C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85616" y="914400"/>
              <a:ext cx="4772768" cy="594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7772" name="Rectangle 4">
              <a:extLst>
                <a:ext uri="{FF2B5EF4-FFF2-40B4-BE49-F238E27FC236}">
                  <a16:creationId xmlns:a16="http://schemas.microsoft.com/office/drawing/2014/main" id="{C8220C34-BB9C-0346-9D88-FB14A0421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6600" y="1600200"/>
              <a:ext cx="1905000" cy="2819400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17773" name="Rectangle 9">
              <a:extLst>
                <a:ext uri="{FF2B5EF4-FFF2-40B4-BE49-F238E27FC236}">
                  <a16:creationId xmlns:a16="http://schemas.microsoft.com/office/drawing/2014/main" id="{6B160F2A-B6FF-694C-AE49-8F23ED870C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1600200"/>
              <a:ext cx="1600200" cy="2819400"/>
            </a:xfrm>
            <a:prstGeom prst="rect">
              <a:avLst/>
            </a:prstGeom>
            <a:solidFill>
              <a:srgbClr val="00B0F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17774" name="Rectangle 10">
              <a:extLst>
                <a:ext uri="{FF2B5EF4-FFF2-40B4-BE49-F238E27FC236}">
                  <a16:creationId xmlns:a16="http://schemas.microsoft.com/office/drawing/2014/main" id="{649FFDB9-2C3D-BF4D-B3D3-A4BF63EF28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5829300"/>
              <a:ext cx="914400" cy="647700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927A4C3-6E9B-CA49-BFE6-BF9A00C6B8CC}"/>
                </a:ext>
              </a:extLst>
            </p:cNvPr>
            <p:cNvSpPr/>
            <p:nvPr/>
          </p:nvSpPr>
          <p:spPr bwMode="auto">
            <a:xfrm>
              <a:off x="4953059" y="5867400"/>
              <a:ext cx="914542" cy="6096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647122D-1BB7-D44F-93EB-49FFD36929D5}"/>
                </a:ext>
              </a:extLst>
            </p:cNvPr>
            <p:cNvSpPr/>
            <p:nvPr/>
          </p:nvSpPr>
          <p:spPr bwMode="auto">
            <a:xfrm>
              <a:off x="5943813" y="5892800"/>
              <a:ext cx="914542" cy="609600"/>
            </a:xfrm>
            <a:prstGeom prst="rect">
              <a:avLst/>
            </a:prstGeom>
            <a:solidFill>
              <a:schemeClr val="accent5">
                <a:lumMod val="5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</p:grp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881E41E-2376-F744-962E-BC396B888851}"/>
              </a:ext>
            </a:extLst>
          </p:cNvPr>
          <p:cNvSpPr/>
          <p:nvPr/>
        </p:nvSpPr>
        <p:spPr>
          <a:xfrm>
            <a:off x="392113" y="1828800"/>
            <a:ext cx="2368550" cy="191452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200" dirty="0">
                <a:solidFill>
                  <a:schemeClr val="tx1"/>
                </a:solidFill>
              </a:rPr>
              <a:t>LDR </a:t>
            </a:r>
            <a:r>
              <a:rPr lang="en-US" sz="2200" dirty="0">
                <a:solidFill>
                  <a:srgbClr val="0432FF"/>
                </a:solidFill>
              </a:rPr>
              <a:t>calculates the address</a:t>
            </a:r>
            <a:r>
              <a:rPr lang="en-US" sz="2200" dirty="0">
                <a:solidFill>
                  <a:schemeClr val="tx1"/>
                </a:solidFill>
              </a:rPr>
              <a:t> by adding a </a:t>
            </a:r>
            <a:r>
              <a:rPr lang="en-US" sz="2200" dirty="0">
                <a:solidFill>
                  <a:srgbClr val="00B050"/>
                </a:solidFill>
              </a:rPr>
              <a:t>register</a:t>
            </a:r>
            <a:r>
              <a:rPr lang="en-US" sz="2200" dirty="0">
                <a:solidFill>
                  <a:schemeClr val="tx1"/>
                </a:solidFill>
              </a:rPr>
              <a:t> and an </a:t>
            </a:r>
            <a:r>
              <a:rPr lang="en-US" sz="2200" dirty="0">
                <a:solidFill>
                  <a:srgbClr val="00B050"/>
                </a:solidFill>
              </a:rPr>
              <a:t>immediate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AC9307B-72CB-AF48-84B2-AD08AECD96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97575" y="2416175"/>
            <a:ext cx="403225" cy="325438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C384920-9718-174D-A280-56BBD96D83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3416300"/>
            <a:ext cx="403225" cy="327025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" name="Trapezoid 2">
            <a:extLst>
              <a:ext uri="{FF2B5EF4-FFF2-40B4-BE49-F238E27FC236}">
                <a16:creationId xmlns:a16="http://schemas.microsoft.com/office/drawing/2014/main" id="{B3515C75-E32B-3F41-B432-2E291646D311}"/>
              </a:ext>
            </a:extLst>
          </p:cNvPr>
          <p:cNvSpPr/>
          <p:nvPr/>
        </p:nvSpPr>
        <p:spPr bwMode="auto">
          <a:xfrm>
            <a:off x="3535363" y="2405063"/>
            <a:ext cx="647700" cy="325437"/>
          </a:xfrm>
          <a:prstGeom prst="trapezoid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r>
              <a:rPr lang="en-US" sz="1200">
                <a:solidFill>
                  <a:srgbClr val="FF0000"/>
                </a:solidFill>
                <a:ea typeface="ＭＳ Ｐゴシック" charset="-128"/>
              </a:rPr>
              <a:t>ADD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E8623B3-32C6-4F4C-B129-1D611F049E56}"/>
              </a:ext>
            </a:extLst>
          </p:cNvPr>
          <p:cNvCxnSpPr>
            <a:cxnSpLocks noChangeShapeType="1"/>
            <a:stCxn id="18" idx="0"/>
            <a:endCxn id="3" idx="2"/>
          </p:cNvCxnSpPr>
          <p:nvPr/>
        </p:nvCxnSpPr>
        <p:spPr bwMode="auto">
          <a:xfrm flipV="1">
            <a:off x="3859213" y="2730500"/>
            <a:ext cx="0" cy="685800"/>
          </a:xfrm>
          <a:prstGeom prst="straightConnector1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3BC48C-8AEE-ED4F-97A0-CB88F4455375}"/>
              </a:ext>
            </a:extLst>
          </p:cNvPr>
          <p:cNvCxnSpPr>
            <a:cxnSpLocks noChangeShapeType="1"/>
            <a:stCxn id="3" idx="0"/>
          </p:cNvCxnSpPr>
          <p:nvPr/>
        </p:nvCxnSpPr>
        <p:spPr bwMode="auto">
          <a:xfrm flipH="1" flipV="1">
            <a:off x="3859213" y="1066800"/>
            <a:ext cx="0" cy="1338263"/>
          </a:xfrm>
          <a:prstGeom prst="straightConnector1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Freeform 19">
            <a:extLst>
              <a:ext uri="{FF2B5EF4-FFF2-40B4-BE49-F238E27FC236}">
                <a16:creationId xmlns:a16="http://schemas.microsoft.com/office/drawing/2014/main" id="{DC67CD6E-8339-234D-983E-F61EE896A937}"/>
              </a:ext>
            </a:extLst>
          </p:cNvPr>
          <p:cNvSpPr>
            <a:spLocks/>
          </p:cNvSpPr>
          <p:nvPr/>
        </p:nvSpPr>
        <p:spPr bwMode="auto">
          <a:xfrm>
            <a:off x="4062413" y="2733675"/>
            <a:ext cx="2168525" cy="244475"/>
          </a:xfrm>
          <a:custGeom>
            <a:avLst/>
            <a:gdLst>
              <a:gd name="T0" fmla="*/ 2172127 w 2168165"/>
              <a:gd name="T1" fmla="*/ 18334 h 245097"/>
              <a:gd name="T2" fmla="*/ 2162685 w 2168165"/>
              <a:gd name="T3" fmla="*/ 238342 h 245097"/>
              <a:gd name="T4" fmla="*/ 0 w 2168165"/>
              <a:gd name="T5" fmla="*/ 229172 h 245097"/>
              <a:gd name="T6" fmla="*/ 0 w 2168165"/>
              <a:gd name="T7" fmla="*/ 0 h 245097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8165" h="245097">
                <a:moveTo>
                  <a:pt x="2168165" y="18854"/>
                </a:moveTo>
                <a:lnTo>
                  <a:pt x="2158738" y="245097"/>
                </a:lnTo>
                <a:lnTo>
                  <a:pt x="0" y="235670"/>
                </a:ln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5" grpId="0" animBg="1"/>
      <p:bldP spid="18" grpId="0" animBg="1"/>
      <p:bldP spid="3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9" name="Title 1">
            <a:extLst>
              <a:ext uri="{FF2B5EF4-FFF2-40B4-BE49-F238E27FC236}">
                <a16:creationId xmlns:a16="http://schemas.microsoft.com/office/drawing/2014/main" id="{0596847F-4D5D-B14C-BD0C-0D3BE95CBC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FETCH OPERANDS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86DA27F1-CCA6-A546-AF65-F429D6119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FETCH OPERANDS phase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obtains the source operands </a:t>
            </a:r>
            <a:r>
              <a:rPr lang="en-US" altLang="en-US" dirty="0">
                <a:ea typeface="ＭＳ Ｐゴシック" charset="-128"/>
              </a:rPr>
              <a:t>needed to process the instruction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In LDR</a:t>
            </a:r>
            <a:endParaRPr lang="en-US" altLang="en-US" dirty="0">
              <a:solidFill>
                <a:srgbClr val="0432FF"/>
              </a:solidFill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Step 1: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Load MAR</a:t>
            </a:r>
            <a:r>
              <a:rPr lang="en-US" altLang="en-US" dirty="0">
                <a:ea typeface="ＭＳ Ｐゴシック" charset="-128"/>
              </a:rPr>
              <a:t> with the address calculated in EVALUATE ADDRESS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Step 2: Read memory, placing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source operand in MDR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In ADD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Obtain the source operands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from the register file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In most current microprocessors, this phase can be done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at the same time the instruction is being decoded</a:t>
            </a:r>
          </a:p>
        </p:txBody>
      </p:sp>
      <p:sp>
        <p:nvSpPr>
          <p:cNvPr id="119811" name="Slide Number Placeholder 3">
            <a:extLst>
              <a:ext uri="{FF2B5EF4-FFF2-40B4-BE49-F238E27FC236}">
                <a16:creationId xmlns:a16="http://schemas.microsoft.com/office/drawing/2014/main" id="{750CB406-BEFE-F34C-B60C-E3B1615816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B251B69-83E0-3B4E-92F2-83A7EDFA739F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Title 1">
            <a:extLst>
              <a:ext uri="{FF2B5EF4-FFF2-40B4-BE49-F238E27FC236}">
                <a16:creationId xmlns:a16="http://schemas.microsoft.com/office/drawing/2014/main" id="{AB465C38-14EA-D94C-9C91-AB7527C89F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FETCH OPERANDS in LC-3</a:t>
            </a:r>
          </a:p>
        </p:txBody>
      </p:sp>
      <p:sp>
        <p:nvSpPr>
          <p:cNvPr id="120834" name="Slide Number Placeholder 3">
            <a:extLst>
              <a:ext uri="{FF2B5EF4-FFF2-40B4-BE49-F238E27FC236}">
                <a16:creationId xmlns:a16="http://schemas.microsoft.com/office/drawing/2014/main" id="{C5D123D5-2968-7545-9041-7E7DE9EBA0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05B65C9-85F7-E34A-981D-0FCBCE60CF0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120835" name="Group 6">
            <a:extLst>
              <a:ext uri="{FF2B5EF4-FFF2-40B4-BE49-F238E27FC236}">
                <a16:creationId xmlns:a16="http://schemas.microsoft.com/office/drawing/2014/main" id="{A6BA21E0-B33B-944B-8CA8-7700D700ADF1}"/>
              </a:ext>
            </a:extLst>
          </p:cNvPr>
          <p:cNvGrpSpPr>
            <a:grpSpLocks/>
          </p:cNvGrpSpPr>
          <p:nvPr/>
        </p:nvGrpSpPr>
        <p:grpSpPr bwMode="auto">
          <a:xfrm>
            <a:off x="2185988" y="914400"/>
            <a:ext cx="4772025" cy="5943600"/>
            <a:chOff x="2185616" y="914400"/>
            <a:chExt cx="4772768" cy="5943600"/>
          </a:xfrm>
        </p:grpSpPr>
        <p:pic>
          <p:nvPicPr>
            <p:cNvPr id="120842" name="Picture 2">
              <a:extLst>
                <a:ext uri="{FF2B5EF4-FFF2-40B4-BE49-F238E27FC236}">
                  <a16:creationId xmlns:a16="http://schemas.microsoft.com/office/drawing/2014/main" id="{D0C6F83B-E7FD-4E4E-9F0C-A05D4D842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85616" y="914400"/>
              <a:ext cx="4772768" cy="594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0843" name="Rectangle 4">
              <a:extLst>
                <a:ext uri="{FF2B5EF4-FFF2-40B4-BE49-F238E27FC236}">
                  <a16:creationId xmlns:a16="http://schemas.microsoft.com/office/drawing/2014/main" id="{5805E477-D63A-144F-8BAA-E41E2AA6E1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6600" y="1600200"/>
              <a:ext cx="1905000" cy="2819400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0844" name="Rectangle 9">
              <a:extLst>
                <a:ext uri="{FF2B5EF4-FFF2-40B4-BE49-F238E27FC236}">
                  <a16:creationId xmlns:a16="http://schemas.microsoft.com/office/drawing/2014/main" id="{D173B1E4-9760-2B4B-92BD-009B04B1A2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1600200"/>
              <a:ext cx="1600200" cy="2819400"/>
            </a:xfrm>
            <a:prstGeom prst="rect">
              <a:avLst/>
            </a:prstGeom>
            <a:solidFill>
              <a:srgbClr val="00B0F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0845" name="Rectangle 10">
              <a:extLst>
                <a:ext uri="{FF2B5EF4-FFF2-40B4-BE49-F238E27FC236}">
                  <a16:creationId xmlns:a16="http://schemas.microsoft.com/office/drawing/2014/main" id="{E090EB16-BD87-9D4C-BB35-7E96A2D376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5829300"/>
              <a:ext cx="914400" cy="647700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9137E40-0A34-C144-9251-9E1A9E6037F5}"/>
                </a:ext>
              </a:extLst>
            </p:cNvPr>
            <p:cNvSpPr/>
            <p:nvPr/>
          </p:nvSpPr>
          <p:spPr bwMode="auto">
            <a:xfrm>
              <a:off x="4953059" y="5867400"/>
              <a:ext cx="914542" cy="6096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C4C3590-08E8-C74E-9DD1-6304ACF984D3}"/>
                </a:ext>
              </a:extLst>
            </p:cNvPr>
            <p:cNvSpPr/>
            <p:nvPr/>
          </p:nvSpPr>
          <p:spPr bwMode="auto">
            <a:xfrm>
              <a:off x="5943813" y="5892800"/>
              <a:ext cx="914542" cy="609600"/>
            </a:xfrm>
            <a:prstGeom prst="rect">
              <a:avLst/>
            </a:prstGeom>
            <a:solidFill>
              <a:schemeClr val="accent5">
                <a:lumMod val="5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</p:grp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6A1F1E0-9893-0648-8356-B829236C84BE}"/>
              </a:ext>
            </a:extLst>
          </p:cNvPr>
          <p:cNvSpPr/>
          <p:nvPr/>
        </p:nvSpPr>
        <p:spPr>
          <a:xfrm>
            <a:off x="392113" y="1828800"/>
            <a:ext cx="2368550" cy="19812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200" dirty="0">
                <a:solidFill>
                  <a:schemeClr val="tx1"/>
                </a:solidFill>
              </a:rPr>
              <a:t>LDR loads </a:t>
            </a:r>
            <a:r>
              <a:rPr lang="en-US" sz="2200" dirty="0">
                <a:solidFill>
                  <a:srgbClr val="00B050"/>
                </a:solidFill>
              </a:rPr>
              <a:t>MAR </a:t>
            </a:r>
            <a:r>
              <a:rPr lang="en-US" sz="2200" dirty="0">
                <a:solidFill>
                  <a:schemeClr val="tx1"/>
                </a:solidFill>
              </a:rPr>
              <a:t>(step 1), and places the results in</a:t>
            </a:r>
            <a:r>
              <a:rPr lang="en-US" sz="2200" dirty="0">
                <a:solidFill>
                  <a:srgbClr val="00B050"/>
                </a:solidFill>
              </a:rPr>
              <a:t> MDR </a:t>
            </a:r>
            <a:r>
              <a:rPr lang="en-US" sz="2200" dirty="0">
                <a:solidFill>
                  <a:schemeClr val="tx1"/>
                </a:solidFill>
              </a:rPr>
              <a:t>(step 2)</a:t>
            </a:r>
            <a:endParaRPr lang="en-US" sz="2200" dirty="0">
              <a:solidFill>
                <a:srgbClr val="00B05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4D5887F-4059-AB43-B715-F1DB9E1FAC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5630863"/>
            <a:ext cx="404813" cy="327025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AE74DB4-D4C5-FE4A-94E9-04F83DCE1D8D}"/>
              </a:ext>
            </a:extLst>
          </p:cNvPr>
          <p:cNvGrpSpPr>
            <a:grpSpLocks/>
          </p:cNvGrpSpPr>
          <p:nvPr/>
        </p:nvGrpSpPr>
        <p:grpSpPr bwMode="auto">
          <a:xfrm>
            <a:off x="4092575" y="5181600"/>
            <a:ext cx="1865313" cy="758825"/>
            <a:chOff x="4091944" y="5024487"/>
            <a:chExt cx="1865796" cy="915447"/>
          </a:xfrm>
        </p:grpSpPr>
        <p:sp>
          <p:nvSpPr>
            <p:cNvPr id="120840" name="Oval 16">
              <a:extLst>
                <a:ext uri="{FF2B5EF4-FFF2-40B4-BE49-F238E27FC236}">
                  <a16:creationId xmlns:a16="http://schemas.microsoft.com/office/drawing/2014/main" id="{905EF591-881D-C844-A3D8-303406BA5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91944" y="5613517"/>
              <a:ext cx="403856" cy="326417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0841" name="Freeform 1">
              <a:extLst>
                <a:ext uri="{FF2B5EF4-FFF2-40B4-BE49-F238E27FC236}">
                  <a16:creationId xmlns:a16="http://schemas.microsoft.com/office/drawing/2014/main" id="{5A087F7D-B345-574E-93D9-B418FF0B3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5757" y="5024487"/>
              <a:ext cx="1611983" cy="575035"/>
            </a:xfrm>
            <a:custGeom>
              <a:avLst/>
              <a:gdLst>
                <a:gd name="T0" fmla="*/ 1611983 w 1611983"/>
                <a:gd name="T1" fmla="*/ 0 h 575035"/>
                <a:gd name="T2" fmla="*/ 1611983 w 1611983"/>
                <a:gd name="T3" fmla="*/ 301657 h 575035"/>
                <a:gd name="T4" fmla="*/ 0 w 1611983"/>
                <a:gd name="T5" fmla="*/ 292231 h 575035"/>
                <a:gd name="T6" fmla="*/ 0 w 1611983"/>
                <a:gd name="T7" fmla="*/ 575035 h 57503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611983" h="575035">
                  <a:moveTo>
                    <a:pt x="1611983" y="0"/>
                  </a:moveTo>
                  <a:lnTo>
                    <a:pt x="1611983" y="301657"/>
                  </a:lnTo>
                  <a:lnTo>
                    <a:pt x="0" y="292231"/>
                  </a:lnTo>
                  <a:lnTo>
                    <a:pt x="0" y="575035"/>
                  </a:lnTo>
                </a:path>
              </a:pathLst>
            </a:custGeom>
            <a:noFill/>
            <a:ln w="25400" cap="flat" cmpd="sng">
              <a:solidFill>
                <a:srgbClr val="FF0000"/>
              </a:solidFill>
              <a:prstDash val="solid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4">
            <a:extLst>
              <a:ext uri="{FF2B5EF4-FFF2-40B4-BE49-F238E27FC236}">
                <a16:creationId xmlns:a16="http://schemas.microsoft.com/office/drawing/2014/main" id="{67BFDA2E-2F63-A84C-94B3-FDCED2E6B700}"/>
              </a:ext>
            </a:extLst>
          </p:cNvPr>
          <p:cNvSpPr>
            <a:spLocks/>
          </p:cNvSpPr>
          <p:nvPr/>
        </p:nvSpPr>
        <p:spPr bwMode="auto">
          <a:xfrm>
            <a:off x="2987675" y="5957888"/>
            <a:ext cx="1047750" cy="244475"/>
          </a:xfrm>
          <a:custGeom>
            <a:avLst/>
            <a:gdLst>
              <a:gd name="T0" fmla="*/ 1061600 w 1046375"/>
              <a:gd name="T1" fmla="*/ 238342 h 245097"/>
              <a:gd name="T2" fmla="*/ 0 w 1046375"/>
              <a:gd name="T3" fmla="*/ 229172 h 245097"/>
              <a:gd name="T4" fmla="*/ 0 w 1046375"/>
              <a:gd name="T5" fmla="*/ 0 h 24509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46375" h="245097">
                <a:moveTo>
                  <a:pt x="1046375" y="245097"/>
                </a:moveTo>
                <a:lnTo>
                  <a:pt x="0" y="235670"/>
                </a:lnTo>
                <a:lnTo>
                  <a:pt x="0" y="0"/>
                </a:lnTo>
              </a:path>
            </a:pathLst>
          </a:custGeom>
          <a:noFill/>
          <a:ln w="25400" cap="flat" cmpd="sng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5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Title 1">
            <a:extLst>
              <a:ext uri="{FF2B5EF4-FFF2-40B4-BE49-F238E27FC236}">
                <a16:creationId xmlns:a16="http://schemas.microsoft.com/office/drawing/2014/main" id="{FE989799-21C8-714F-AB4F-D9A4DC8AF2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EXECUTE</a:t>
            </a:r>
          </a:p>
        </p:txBody>
      </p:sp>
      <p:sp>
        <p:nvSpPr>
          <p:cNvPr id="122882" name="Content Placeholder 2">
            <a:extLst>
              <a:ext uri="{FF2B5EF4-FFF2-40B4-BE49-F238E27FC236}">
                <a16:creationId xmlns:a16="http://schemas.microsoft.com/office/drawing/2014/main" id="{028BB9BF-206C-2545-A922-89F8536D18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The EXECUTE phase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executes the instruction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In ADD, it performs addition in the ALU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22883" name="Slide Number Placeholder 3">
            <a:extLst>
              <a:ext uri="{FF2B5EF4-FFF2-40B4-BE49-F238E27FC236}">
                <a16:creationId xmlns:a16="http://schemas.microsoft.com/office/drawing/2014/main" id="{4402B739-28EE-9F42-AE8D-8CC0E6EFC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36C1394-C348-8F40-A2A0-9FEC7090EC28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>
            <a:extLst>
              <a:ext uri="{FF2B5EF4-FFF2-40B4-BE49-F238E27FC236}">
                <a16:creationId xmlns:a16="http://schemas.microsoft.com/office/drawing/2014/main" id="{AA153FE6-71C0-1345-AB40-384E404D1C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 b="1">
                <a:ea typeface="ＭＳ Ｐゴシック" panose="020B0600070205080204" pitchFamily="34" charset="-128"/>
              </a:rPr>
              <a:t>Required </a:t>
            </a:r>
            <a:r>
              <a:rPr lang="en-US" altLang="en-US">
                <a:ea typeface="ＭＳ Ｐゴシック" panose="020B0600070205080204" pitchFamily="34" charset="-128"/>
              </a:rPr>
              <a:t>Readings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A620DC45-CEB6-9346-A22C-29ADB6C3E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90600"/>
            <a:ext cx="8610600" cy="55626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This week</a:t>
            </a:r>
          </a:p>
          <a:p>
            <a:pPr lvl="1">
              <a:defRPr/>
            </a:pPr>
            <a:r>
              <a:rPr lang="en-US" dirty="0"/>
              <a:t>Von Neumann Model, LC-3, and MIPS</a:t>
            </a:r>
          </a:p>
          <a:p>
            <a:pPr lvl="2">
              <a:defRPr/>
            </a:pPr>
            <a:r>
              <a:rPr lang="en-US" dirty="0"/>
              <a:t>P&amp;P, Chapters 4, 5</a:t>
            </a:r>
          </a:p>
          <a:p>
            <a:pPr lvl="2">
              <a:defRPr/>
            </a:pPr>
            <a:r>
              <a:rPr lang="en-US" dirty="0"/>
              <a:t>H&amp;H, Chapter 6</a:t>
            </a:r>
          </a:p>
          <a:p>
            <a:pPr lvl="2">
              <a:defRPr/>
            </a:pPr>
            <a:r>
              <a:rPr lang="en-US" dirty="0"/>
              <a:t>P&amp;P, Appendices A and C (ISA and microarchitecture of LC-3)</a:t>
            </a:r>
          </a:p>
          <a:p>
            <a:pPr lvl="2">
              <a:defRPr/>
            </a:pPr>
            <a:r>
              <a:rPr lang="en-US" dirty="0"/>
              <a:t>H&amp;H, Appendix B (MIPS instructions)</a:t>
            </a:r>
          </a:p>
          <a:p>
            <a:pPr lvl="1">
              <a:defRPr/>
            </a:pPr>
            <a:r>
              <a:rPr lang="en-US" dirty="0"/>
              <a:t>Programming</a:t>
            </a:r>
          </a:p>
          <a:p>
            <a:pPr lvl="2">
              <a:defRPr/>
            </a:pPr>
            <a:r>
              <a:rPr lang="en-US" dirty="0"/>
              <a:t>P&amp;P, Chapter 6</a:t>
            </a:r>
          </a:p>
          <a:p>
            <a:pPr lvl="1">
              <a:defRPr/>
            </a:pPr>
            <a:r>
              <a:rPr lang="en-US" b="1" dirty="0"/>
              <a:t>Recommended:</a:t>
            </a:r>
            <a:r>
              <a:rPr lang="en-US" dirty="0"/>
              <a:t> H&amp;H Chapter 5, especially 5.1, 5.2, 5.4, 5.5</a:t>
            </a:r>
          </a:p>
          <a:p>
            <a:pPr lvl="1"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Next week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Introduction to microarchitecture and single-cycle microarchitecture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dirty="0">
                <a:ea typeface="ＭＳ Ｐゴシック" charset="-128"/>
              </a:rPr>
              <a:t>H&amp;H, Chapter 7.1-7.3</a:t>
            </a:r>
            <a:endParaRPr lang="en-US" dirty="0"/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P&amp;P, Appendices A and C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dirty="0"/>
              <a:t>Multi-cycle microarchitecture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dirty="0">
                <a:ea typeface="ＭＳ Ｐゴシック" charset="-128"/>
              </a:rPr>
              <a:t>H&amp;H, Chapter 7</a:t>
            </a:r>
            <a:r>
              <a:rPr lang="en-US" dirty="0"/>
              <a:t>.4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P&amp;P, Appendices A and C </a:t>
            </a:r>
          </a:p>
          <a:p>
            <a:pPr lvl="1"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</p:txBody>
      </p:sp>
      <p:sp>
        <p:nvSpPr>
          <p:cNvPr id="46083" name="Slide Number Placeholder 3">
            <a:extLst>
              <a:ext uri="{FF2B5EF4-FFF2-40B4-BE49-F238E27FC236}">
                <a16:creationId xmlns:a16="http://schemas.microsoft.com/office/drawing/2014/main" id="{94FC1A21-8A52-1246-A9F1-59CE958A8F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5839BAC-590A-3A44-A154-819E18DB70D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Title 1">
            <a:extLst>
              <a:ext uri="{FF2B5EF4-FFF2-40B4-BE49-F238E27FC236}">
                <a16:creationId xmlns:a16="http://schemas.microsoft.com/office/drawing/2014/main" id="{0F473E5B-A809-F543-8CCF-15BC3BA026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EXECUTE in LC-3</a:t>
            </a:r>
          </a:p>
        </p:txBody>
      </p:sp>
      <p:sp>
        <p:nvSpPr>
          <p:cNvPr id="123906" name="Slide Number Placeholder 3">
            <a:extLst>
              <a:ext uri="{FF2B5EF4-FFF2-40B4-BE49-F238E27FC236}">
                <a16:creationId xmlns:a16="http://schemas.microsoft.com/office/drawing/2014/main" id="{9AE8523A-CC47-C048-9849-AC6A59436F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6E5292F-5D66-C14E-B663-8F81BC382946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123907" name="Group 6">
            <a:extLst>
              <a:ext uri="{FF2B5EF4-FFF2-40B4-BE49-F238E27FC236}">
                <a16:creationId xmlns:a16="http://schemas.microsoft.com/office/drawing/2014/main" id="{4A31B691-D487-8147-9268-E2803C1F711A}"/>
              </a:ext>
            </a:extLst>
          </p:cNvPr>
          <p:cNvGrpSpPr>
            <a:grpSpLocks/>
          </p:cNvGrpSpPr>
          <p:nvPr/>
        </p:nvGrpSpPr>
        <p:grpSpPr bwMode="auto">
          <a:xfrm>
            <a:off x="2185988" y="914400"/>
            <a:ext cx="4772025" cy="5943600"/>
            <a:chOff x="2185616" y="914400"/>
            <a:chExt cx="4772768" cy="5943600"/>
          </a:xfrm>
        </p:grpSpPr>
        <p:pic>
          <p:nvPicPr>
            <p:cNvPr id="123912" name="Picture 2">
              <a:extLst>
                <a:ext uri="{FF2B5EF4-FFF2-40B4-BE49-F238E27FC236}">
                  <a16:creationId xmlns:a16="http://schemas.microsoft.com/office/drawing/2014/main" id="{F92E8B77-6638-4643-874E-AE33860DC0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85616" y="914400"/>
              <a:ext cx="4772768" cy="594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3913" name="Rectangle 4">
              <a:extLst>
                <a:ext uri="{FF2B5EF4-FFF2-40B4-BE49-F238E27FC236}">
                  <a16:creationId xmlns:a16="http://schemas.microsoft.com/office/drawing/2014/main" id="{D7E134ED-6151-8945-B8DD-26909B3FF9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6600" y="1600200"/>
              <a:ext cx="1905000" cy="2819400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3914" name="Rectangle 9">
              <a:extLst>
                <a:ext uri="{FF2B5EF4-FFF2-40B4-BE49-F238E27FC236}">
                  <a16:creationId xmlns:a16="http://schemas.microsoft.com/office/drawing/2014/main" id="{F800AEE2-CE91-0649-9B61-F8B518504F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1600200"/>
              <a:ext cx="1600200" cy="2819400"/>
            </a:xfrm>
            <a:prstGeom prst="rect">
              <a:avLst/>
            </a:prstGeom>
            <a:solidFill>
              <a:srgbClr val="00B0F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3915" name="Rectangle 10">
              <a:extLst>
                <a:ext uri="{FF2B5EF4-FFF2-40B4-BE49-F238E27FC236}">
                  <a16:creationId xmlns:a16="http://schemas.microsoft.com/office/drawing/2014/main" id="{703AACB5-E1E8-1441-A4F9-EBA8443B71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5829300"/>
              <a:ext cx="914400" cy="647700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F9D4ED5-1098-8548-A4ED-9B66B834D097}"/>
                </a:ext>
              </a:extLst>
            </p:cNvPr>
            <p:cNvSpPr/>
            <p:nvPr/>
          </p:nvSpPr>
          <p:spPr bwMode="auto">
            <a:xfrm>
              <a:off x="4953059" y="5867400"/>
              <a:ext cx="914542" cy="6096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0FDDE8-6BD1-DE4C-BE60-8ED1A969953C}"/>
                </a:ext>
              </a:extLst>
            </p:cNvPr>
            <p:cNvSpPr/>
            <p:nvPr/>
          </p:nvSpPr>
          <p:spPr bwMode="auto">
            <a:xfrm>
              <a:off x="5943813" y="5892800"/>
              <a:ext cx="914542" cy="609600"/>
            </a:xfrm>
            <a:prstGeom prst="rect">
              <a:avLst/>
            </a:prstGeom>
            <a:solidFill>
              <a:schemeClr val="accent5">
                <a:lumMod val="5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</p:grp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65669F5-1250-8042-A051-25E201F1B87B}"/>
              </a:ext>
            </a:extLst>
          </p:cNvPr>
          <p:cNvSpPr/>
          <p:nvPr/>
        </p:nvSpPr>
        <p:spPr>
          <a:xfrm>
            <a:off x="392113" y="1828800"/>
            <a:ext cx="2368550" cy="10429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200" dirty="0">
                <a:solidFill>
                  <a:schemeClr val="tx1"/>
                </a:solidFill>
              </a:rPr>
              <a:t>ADD adds </a:t>
            </a:r>
            <a:r>
              <a:rPr lang="en-US" sz="2200" dirty="0">
                <a:solidFill>
                  <a:srgbClr val="00B050"/>
                </a:solidFill>
              </a:rPr>
              <a:t>SR1 and SR2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93DB789-093A-7B43-A0E6-C5101C4ABF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7213" y="2416175"/>
            <a:ext cx="403225" cy="327025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2ACB16-D879-A643-826B-2C40B426E9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2416175"/>
            <a:ext cx="403225" cy="327025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605271E2-6A10-5242-903B-EE975CC22BB0}"/>
              </a:ext>
            </a:extLst>
          </p:cNvPr>
          <p:cNvSpPr>
            <a:spLocks/>
          </p:cNvSpPr>
          <p:nvPr/>
        </p:nvSpPr>
        <p:spPr bwMode="auto">
          <a:xfrm>
            <a:off x="6022975" y="2676525"/>
            <a:ext cx="19050" cy="2319338"/>
          </a:xfrm>
          <a:custGeom>
            <a:avLst/>
            <a:gdLst>
              <a:gd name="T0" fmla="*/ 21137 w 18853"/>
              <a:gd name="T1" fmla="*/ 0 h 2318994"/>
              <a:gd name="T2" fmla="*/ 0 w 18853"/>
              <a:gd name="T3" fmla="*/ 2322779 h 2318994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8853" h="2318994">
                <a:moveTo>
                  <a:pt x="18853" y="0"/>
                </a:moveTo>
                <a:lnTo>
                  <a:pt x="0" y="2318994"/>
                </a:lnTo>
              </a:path>
            </a:pathLst>
          </a:custGeom>
          <a:noFill/>
          <a:ln w="25400" cap="flat" cmpd="sng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5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3" name="Title 1">
            <a:extLst>
              <a:ext uri="{FF2B5EF4-FFF2-40B4-BE49-F238E27FC236}">
                <a16:creationId xmlns:a16="http://schemas.microsoft.com/office/drawing/2014/main" id="{875C5137-559E-FF47-8210-8F86E9AF00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STORE RESULT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71F8532A-0451-E944-A628-9716B53446C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STORE RESULT phase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writes to the designated destination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Once STORE RESULT is completed,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a new instruction cycle</a:t>
            </a:r>
            <a:r>
              <a:rPr lang="en-US" altLang="en-US">
                <a:ea typeface="ＭＳ Ｐゴシック" panose="020B0600070205080204" pitchFamily="34" charset="-128"/>
              </a:rPr>
              <a:t> starts (with the FETCH phase)</a:t>
            </a:r>
          </a:p>
        </p:txBody>
      </p:sp>
      <p:sp>
        <p:nvSpPr>
          <p:cNvPr id="125955" name="Slide Number Placeholder 3">
            <a:extLst>
              <a:ext uri="{FF2B5EF4-FFF2-40B4-BE49-F238E27FC236}">
                <a16:creationId xmlns:a16="http://schemas.microsoft.com/office/drawing/2014/main" id="{9D9AC42A-B684-7E4C-8DB6-A7A699BC80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7836255-B5DE-1240-8910-B358547D3BC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Title 1">
            <a:extLst>
              <a:ext uri="{FF2B5EF4-FFF2-40B4-BE49-F238E27FC236}">
                <a16:creationId xmlns:a16="http://schemas.microsoft.com/office/drawing/2014/main" id="{F8E107AF-A060-2546-B7F5-F31058E145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STORE RESULT in LC-3</a:t>
            </a:r>
          </a:p>
        </p:txBody>
      </p:sp>
      <p:sp>
        <p:nvSpPr>
          <p:cNvPr id="126978" name="Slide Number Placeholder 3">
            <a:extLst>
              <a:ext uri="{FF2B5EF4-FFF2-40B4-BE49-F238E27FC236}">
                <a16:creationId xmlns:a16="http://schemas.microsoft.com/office/drawing/2014/main" id="{E4B03F5A-C5BF-F04C-B289-065C7816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59DF0C1-A241-E34A-9C59-814D6E70BB57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126979" name="Group 6">
            <a:extLst>
              <a:ext uri="{FF2B5EF4-FFF2-40B4-BE49-F238E27FC236}">
                <a16:creationId xmlns:a16="http://schemas.microsoft.com/office/drawing/2014/main" id="{EF12BA79-44C7-F042-9E60-46811244F406}"/>
              </a:ext>
            </a:extLst>
          </p:cNvPr>
          <p:cNvGrpSpPr>
            <a:grpSpLocks/>
          </p:cNvGrpSpPr>
          <p:nvPr/>
        </p:nvGrpSpPr>
        <p:grpSpPr bwMode="auto">
          <a:xfrm>
            <a:off x="2185988" y="914400"/>
            <a:ext cx="4772025" cy="5943600"/>
            <a:chOff x="2185616" y="914400"/>
            <a:chExt cx="4772768" cy="5943600"/>
          </a:xfrm>
        </p:grpSpPr>
        <p:pic>
          <p:nvPicPr>
            <p:cNvPr id="126984" name="Picture 2">
              <a:extLst>
                <a:ext uri="{FF2B5EF4-FFF2-40B4-BE49-F238E27FC236}">
                  <a16:creationId xmlns:a16="http://schemas.microsoft.com/office/drawing/2014/main" id="{C17C8EB3-7570-B141-BF48-85C36072D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85616" y="914400"/>
              <a:ext cx="4772768" cy="594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6985" name="Rectangle 4">
              <a:extLst>
                <a:ext uri="{FF2B5EF4-FFF2-40B4-BE49-F238E27FC236}">
                  <a16:creationId xmlns:a16="http://schemas.microsoft.com/office/drawing/2014/main" id="{E85E8C13-08FC-CF42-A49E-4E1AC1DC37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6600" y="1600200"/>
              <a:ext cx="1905000" cy="2819400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6986" name="Rectangle 9">
              <a:extLst>
                <a:ext uri="{FF2B5EF4-FFF2-40B4-BE49-F238E27FC236}">
                  <a16:creationId xmlns:a16="http://schemas.microsoft.com/office/drawing/2014/main" id="{2A585057-1CBD-9D4C-AEF7-2161CCDD0A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1600200"/>
              <a:ext cx="1600200" cy="2819400"/>
            </a:xfrm>
            <a:prstGeom prst="rect">
              <a:avLst/>
            </a:prstGeom>
            <a:solidFill>
              <a:srgbClr val="00B0F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6987" name="Rectangle 10">
              <a:extLst>
                <a:ext uri="{FF2B5EF4-FFF2-40B4-BE49-F238E27FC236}">
                  <a16:creationId xmlns:a16="http://schemas.microsoft.com/office/drawing/2014/main" id="{5DC4EBBA-370B-AF49-9C33-29DEE89FDA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5829300"/>
              <a:ext cx="914400" cy="647700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B0E68B5-D2B3-EF47-9E53-088E94D6350D}"/>
                </a:ext>
              </a:extLst>
            </p:cNvPr>
            <p:cNvSpPr/>
            <p:nvPr/>
          </p:nvSpPr>
          <p:spPr bwMode="auto">
            <a:xfrm>
              <a:off x="4953059" y="5867400"/>
              <a:ext cx="914542" cy="6096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FD6933D-00C2-8D40-B60A-A8C6E31DF9D8}"/>
                </a:ext>
              </a:extLst>
            </p:cNvPr>
            <p:cNvSpPr/>
            <p:nvPr/>
          </p:nvSpPr>
          <p:spPr bwMode="auto">
            <a:xfrm>
              <a:off x="5943813" y="5892800"/>
              <a:ext cx="914542" cy="609600"/>
            </a:xfrm>
            <a:prstGeom prst="rect">
              <a:avLst/>
            </a:prstGeom>
            <a:solidFill>
              <a:schemeClr val="accent5">
                <a:lumMod val="5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69093F3B-31ED-CA47-BF1F-CA03A7DA18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4638" y="5664200"/>
            <a:ext cx="461962" cy="228600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9E199B16-329E-9A44-A437-CD748E9E4C21}"/>
              </a:ext>
            </a:extLst>
          </p:cNvPr>
          <p:cNvSpPr>
            <a:spLocks/>
          </p:cNvSpPr>
          <p:nvPr/>
        </p:nvSpPr>
        <p:spPr bwMode="auto">
          <a:xfrm>
            <a:off x="3044825" y="1098550"/>
            <a:ext cx="3716338" cy="4552950"/>
          </a:xfrm>
          <a:custGeom>
            <a:avLst/>
            <a:gdLst>
              <a:gd name="T0" fmla="*/ 0 w 3715966"/>
              <a:gd name="T1" fmla="*/ 4557010 h 4552544"/>
              <a:gd name="T2" fmla="*/ 9739 w 3715966"/>
              <a:gd name="T3" fmla="*/ 4031200 h 4552544"/>
              <a:gd name="T4" fmla="*/ 3720058 w 3715966"/>
              <a:gd name="T5" fmla="*/ 4070154 h 4552544"/>
              <a:gd name="T6" fmla="*/ 3700581 w 3715966"/>
              <a:gd name="T7" fmla="*/ 19477 h 4552544"/>
              <a:gd name="T8" fmla="*/ 3048113 w 3715966"/>
              <a:gd name="T9" fmla="*/ 0 h 4552544"/>
              <a:gd name="T10" fmla="*/ 3057852 w 3715966"/>
              <a:gd name="T11" fmla="*/ 720550 h 455254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715966" h="4552544">
                <a:moveTo>
                  <a:pt x="0" y="4552544"/>
                </a:moveTo>
                <a:lnTo>
                  <a:pt x="9728" y="4027251"/>
                </a:lnTo>
                <a:lnTo>
                  <a:pt x="3715966" y="4066161"/>
                </a:lnTo>
                <a:lnTo>
                  <a:pt x="3696511" y="19455"/>
                </a:lnTo>
                <a:lnTo>
                  <a:pt x="3044758" y="0"/>
                </a:lnTo>
                <a:lnTo>
                  <a:pt x="3054486" y="719846"/>
                </a:lnTo>
              </a:path>
            </a:pathLst>
          </a:custGeom>
          <a:noFill/>
          <a:ln w="25400" cap="flat" cmpd="sng">
            <a:solidFill>
              <a:srgbClr val="FF2600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CCEA23A-3FA1-CF46-B255-F2BEA9B02B1C}"/>
              </a:ext>
            </a:extLst>
          </p:cNvPr>
          <p:cNvSpPr/>
          <p:nvPr/>
        </p:nvSpPr>
        <p:spPr>
          <a:xfrm>
            <a:off x="392113" y="1828800"/>
            <a:ext cx="2368550" cy="10429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200" dirty="0">
                <a:solidFill>
                  <a:schemeClr val="tx1"/>
                </a:solidFill>
              </a:rPr>
              <a:t>LDR loads </a:t>
            </a:r>
            <a:r>
              <a:rPr lang="en-US" sz="2200" dirty="0">
                <a:solidFill>
                  <a:srgbClr val="00B050"/>
                </a:solidFill>
              </a:rPr>
              <a:t>MDR into DR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ED3E2DB-FDC9-8F4C-869E-7595D9307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3988" y="2057400"/>
            <a:ext cx="461962" cy="228600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16" grpId="0" animBg="1"/>
      <p:bldP spid="17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5" name="Title 1">
            <a:extLst>
              <a:ext uri="{FF2B5EF4-FFF2-40B4-BE49-F238E27FC236}">
                <a16:creationId xmlns:a16="http://schemas.microsoft.com/office/drawing/2014/main" id="{B9D3E474-83F9-324B-BFF0-55BC94936D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017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The Instruction Cycle</a:t>
            </a:r>
          </a:p>
        </p:txBody>
      </p:sp>
      <p:sp>
        <p:nvSpPr>
          <p:cNvPr id="129026" name="Content Placeholder 2">
            <a:extLst>
              <a:ext uri="{FF2B5EF4-FFF2-40B4-BE49-F238E27FC236}">
                <a16:creationId xmlns:a16="http://schemas.microsoft.com/office/drawing/2014/main" id="{E4570AB0-CC72-564E-B4D0-845B12A2E0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743200" y="2139950"/>
            <a:ext cx="4033838" cy="2965450"/>
          </a:xfrm>
        </p:spPr>
        <p:txBody>
          <a:bodyPr/>
          <a:lstStyle/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FETCH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DECODE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EVALUATE ADDRESS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FETCH OPERANDS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EXECUTE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STORE RESULT</a:t>
            </a:r>
          </a:p>
        </p:txBody>
      </p:sp>
      <p:sp>
        <p:nvSpPr>
          <p:cNvPr id="129027" name="Slide Number Placeholder 3">
            <a:extLst>
              <a:ext uri="{FF2B5EF4-FFF2-40B4-BE49-F238E27FC236}">
                <a16:creationId xmlns:a16="http://schemas.microsoft.com/office/drawing/2014/main" id="{04876810-9107-344B-B1C9-5857D9CCF9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74DBFC6-6FE9-A742-AEB2-A85CD945C69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29028" name="Freeform 5">
            <a:extLst>
              <a:ext uri="{FF2B5EF4-FFF2-40B4-BE49-F238E27FC236}">
                <a16:creationId xmlns:a16="http://schemas.microsoft.com/office/drawing/2014/main" id="{3C17B1FD-8CCE-444C-96A9-82D407EE796D}"/>
              </a:ext>
            </a:extLst>
          </p:cNvPr>
          <p:cNvSpPr>
            <a:spLocks/>
          </p:cNvSpPr>
          <p:nvPr/>
        </p:nvSpPr>
        <p:spPr bwMode="auto">
          <a:xfrm>
            <a:off x="3860800" y="1768475"/>
            <a:ext cx="423863" cy="3487738"/>
          </a:xfrm>
          <a:custGeom>
            <a:avLst/>
            <a:gdLst>
              <a:gd name="T0" fmla="*/ 422644 w 423916"/>
              <a:gd name="T1" fmla="*/ 2984489 h 3486760"/>
              <a:gd name="T2" fmla="*/ 553 w 423916"/>
              <a:gd name="T3" fmla="*/ 1273 h 3486760"/>
              <a:gd name="T4" fmla="*/ 333104 w 423916"/>
              <a:gd name="T5" fmla="*/ 3294432 h 3486760"/>
              <a:gd name="T6" fmla="*/ 333104 w 423916"/>
              <a:gd name="T7" fmla="*/ 3204031 h 348676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423916" h="3486760">
                <a:moveTo>
                  <a:pt x="423916" y="2964468"/>
                </a:moveTo>
                <a:cubicBezTo>
                  <a:pt x="219718" y="1457215"/>
                  <a:pt x="15520" y="-50038"/>
                  <a:pt x="553" y="1273"/>
                </a:cubicBezTo>
                <a:cubicBezTo>
                  <a:pt x="-14414" y="52584"/>
                  <a:pt x="278519" y="2742121"/>
                  <a:pt x="334112" y="3272332"/>
                </a:cubicBezTo>
                <a:cubicBezTo>
                  <a:pt x="389705" y="3802543"/>
                  <a:pt x="334112" y="3182539"/>
                  <a:pt x="334112" y="3182539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9029" name="Freeform 1">
            <a:extLst>
              <a:ext uri="{FF2B5EF4-FFF2-40B4-BE49-F238E27FC236}">
                <a16:creationId xmlns:a16="http://schemas.microsoft.com/office/drawing/2014/main" id="{2E79DC12-1108-6841-953E-38300B8EB400}"/>
              </a:ext>
            </a:extLst>
          </p:cNvPr>
          <p:cNvSpPr>
            <a:spLocks/>
          </p:cNvSpPr>
          <p:nvPr/>
        </p:nvSpPr>
        <p:spPr bwMode="auto">
          <a:xfrm>
            <a:off x="1865313" y="4645025"/>
            <a:ext cx="2863850" cy="1147763"/>
          </a:xfrm>
          <a:custGeom>
            <a:avLst/>
            <a:gdLst>
              <a:gd name="T0" fmla="*/ 2863235 w 2863878"/>
              <a:gd name="T1" fmla="*/ 630976 h 1147614"/>
              <a:gd name="T2" fmla="*/ 2837318 w 2863878"/>
              <a:gd name="T3" fmla="*/ 721954 h 1147614"/>
              <a:gd name="T4" fmla="*/ 2811424 w 2863878"/>
              <a:gd name="T5" fmla="*/ 825921 h 1147614"/>
              <a:gd name="T6" fmla="*/ 2798465 w 2863878"/>
              <a:gd name="T7" fmla="*/ 864910 h 1147614"/>
              <a:gd name="T8" fmla="*/ 2772547 w 2863878"/>
              <a:gd name="T9" fmla="*/ 903899 h 1147614"/>
              <a:gd name="T10" fmla="*/ 2681859 w 2863878"/>
              <a:gd name="T11" fmla="*/ 955891 h 1147614"/>
              <a:gd name="T12" fmla="*/ 2604130 w 2863878"/>
              <a:gd name="T13" fmla="*/ 1007882 h 1147614"/>
              <a:gd name="T14" fmla="*/ 2565254 w 2863878"/>
              <a:gd name="T15" fmla="*/ 1033869 h 1147614"/>
              <a:gd name="T16" fmla="*/ 2539336 w 2863878"/>
              <a:gd name="T17" fmla="*/ 1059859 h 1147614"/>
              <a:gd name="T18" fmla="*/ 2500483 w 2863878"/>
              <a:gd name="T19" fmla="*/ 1072858 h 1147614"/>
              <a:gd name="T20" fmla="*/ 2357960 w 2863878"/>
              <a:gd name="T21" fmla="*/ 1098852 h 1147614"/>
              <a:gd name="T22" fmla="*/ 2241355 w 2863878"/>
              <a:gd name="T23" fmla="*/ 1137844 h 1147614"/>
              <a:gd name="T24" fmla="*/ 2059979 w 2863878"/>
              <a:gd name="T25" fmla="*/ 1150836 h 1147614"/>
              <a:gd name="T26" fmla="*/ 893945 w 2863878"/>
              <a:gd name="T27" fmla="*/ 1111847 h 1147614"/>
              <a:gd name="T28" fmla="*/ 829175 w 2863878"/>
              <a:gd name="T29" fmla="*/ 1085862 h 1147614"/>
              <a:gd name="T30" fmla="*/ 751445 w 2863878"/>
              <a:gd name="T31" fmla="*/ 1033869 h 1147614"/>
              <a:gd name="T32" fmla="*/ 673693 w 2863878"/>
              <a:gd name="T33" fmla="*/ 851913 h 1147614"/>
              <a:gd name="T34" fmla="*/ 479358 w 2863878"/>
              <a:gd name="T35" fmla="*/ 488002 h 1147614"/>
              <a:gd name="T36" fmla="*/ 297982 w 2863878"/>
              <a:gd name="T37" fmla="*/ 124098 h 1147614"/>
              <a:gd name="T38" fmla="*/ 233211 w 2863878"/>
              <a:gd name="T39" fmla="*/ 7131 h 1147614"/>
              <a:gd name="T40" fmla="*/ 297982 w 2863878"/>
              <a:gd name="T41" fmla="*/ 33116 h 1147614"/>
              <a:gd name="T42" fmla="*/ 375711 w 2863878"/>
              <a:gd name="T43" fmla="*/ 124098 h 1147614"/>
              <a:gd name="T44" fmla="*/ 194335 w 2863878"/>
              <a:gd name="T45" fmla="*/ 410024 h 1147614"/>
              <a:gd name="T46" fmla="*/ 0 w 2863878"/>
              <a:gd name="T47" fmla="*/ 436023 h 1147614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2863878" h="1147614">
                <a:moveTo>
                  <a:pt x="2863878" y="629090"/>
                </a:moveTo>
                <a:cubicBezTo>
                  <a:pt x="2855239" y="659325"/>
                  <a:pt x="2846064" y="689413"/>
                  <a:pt x="2837961" y="719796"/>
                </a:cubicBezTo>
                <a:cubicBezTo>
                  <a:pt x="2828783" y="754211"/>
                  <a:pt x="2823308" y="789670"/>
                  <a:pt x="2812044" y="823460"/>
                </a:cubicBezTo>
                <a:cubicBezTo>
                  <a:pt x="2807724" y="836418"/>
                  <a:pt x="2805194" y="850117"/>
                  <a:pt x="2799085" y="862334"/>
                </a:cubicBezTo>
                <a:cubicBezTo>
                  <a:pt x="2792120" y="876264"/>
                  <a:pt x="2784180" y="890196"/>
                  <a:pt x="2773167" y="901208"/>
                </a:cubicBezTo>
                <a:cubicBezTo>
                  <a:pt x="2750750" y="923623"/>
                  <a:pt x="2707869" y="937792"/>
                  <a:pt x="2682456" y="953039"/>
                </a:cubicBezTo>
                <a:cubicBezTo>
                  <a:pt x="2655746" y="969064"/>
                  <a:pt x="2630621" y="987594"/>
                  <a:pt x="2604704" y="1004871"/>
                </a:cubicBezTo>
                <a:cubicBezTo>
                  <a:pt x="2591745" y="1013510"/>
                  <a:pt x="2576841" y="1019775"/>
                  <a:pt x="2565828" y="1030787"/>
                </a:cubicBezTo>
                <a:cubicBezTo>
                  <a:pt x="2557189" y="1039426"/>
                  <a:pt x="2550386" y="1050417"/>
                  <a:pt x="2539910" y="1056703"/>
                </a:cubicBezTo>
                <a:cubicBezTo>
                  <a:pt x="2528197" y="1063730"/>
                  <a:pt x="2514286" y="1066348"/>
                  <a:pt x="2501034" y="1069661"/>
                </a:cubicBezTo>
                <a:cubicBezTo>
                  <a:pt x="2464809" y="1078717"/>
                  <a:pt x="2393151" y="1089800"/>
                  <a:pt x="2358488" y="1095577"/>
                </a:cubicBezTo>
                <a:cubicBezTo>
                  <a:pt x="2319612" y="1108535"/>
                  <a:pt x="2282233" y="1127430"/>
                  <a:pt x="2241860" y="1134451"/>
                </a:cubicBezTo>
                <a:cubicBezTo>
                  <a:pt x="2182128" y="1144839"/>
                  <a:pt x="2121055" y="1148575"/>
                  <a:pt x="2060438" y="1147409"/>
                </a:cubicBezTo>
                <a:cubicBezTo>
                  <a:pt x="1671532" y="1139930"/>
                  <a:pt x="1282914" y="1121493"/>
                  <a:pt x="894152" y="1108535"/>
                </a:cubicBezTo>
                <a:cubicBezTo>
                  <a:pt x="872554" y="1099896"/>
                  <a:pt x="849780" y="1093757"/>
                  <a:pt x="829359" y="1082619"/>
                </a:cubicBezTo>
                <a:cubicBezTo>
                  <a:pt x="802013" y="1067704"/>
                  <a:pt x="751606" y="1030787"/>
                  <a:pt x="751606" y="1030787"/>
                </a:cubicBezTo>
                <a:cubicBezTo>
                  <a:pt x="668400" y="919851"/>
                  <a:pt x="755002" y="1047726"/>
                  <a:pt x="673854" y="849376"/>
                </a:cubicBezTo>
                <a:cubicBezTo>
                  <a:pt x="628342" y="738129"/>
                  <a:pt x="531878" y="586800"/>
                  <a:pt x="479473" y="486553"/>
                </a:cubicBezTo>
                <a:cubicBezTo>
                  <a:pt x="416830" y="366721"/>
                  <a:pt x="359822" y="244014"/>
                  <a:pt x="298051" y="123730"/>
                </a:cubicBezTo>
                <a:cubicBezTo>
                  <a:pt x="277736" y="84171"/>
                  <a:pt x="233257" y="51579"/>
                  <a:pt x="233257" y="7108"/>
                </a:cubicBezTo>
                <a:cubicBezTo>
                  <a:pt x="233257" y="-16154"/>
                  <a:pt x="276453" y="24385"/>
                  <a:pt x="298051" y="33024"/>
                </a:cubicBezTo>
                <a:cubicBezTo>
                  <a:pt x="308470" y="43443"/>
                  <a:pt x="377465" y="108769"/>
                  <a:pt x="375803" y="123730"/>
                </a:cubicBezTo>
                <a:cubicBezTo>
                  <a:pt x="364135" y="228737"/>
                  <a:pt x="301799" y="364050"/>
                  <a:pt x="194381" y="408805"/>
                </a:cubicBezTo>
                <a:cubicBezTo>
                  <a:pt x="134042" y="433945"/>
                  <a:pt x="0" y="434721"/>
                  <a:pt x="0" y="434721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9030" name="Freeform 2">
            <a:extLst>
              <a:ext uri="{FF2B5EF4-FFF2-40B4-BE49-F238E27FC236}">
                <a16:creationId xmlns:a16="http://schemas.microsoft.com/office/drawing/2014/main" id="{ED875D6F-E5AA-7D4C-9F92-61BBC86A1EDB}"/>
              </a:ext>
            </a:extLst>
          </p:cNvPr>
          <p:cNvSpPr>
            <a:spLocks/>
          </p:cNvSpPr>
          <p:nvPr/>
        </p:nvSpPr>
        <p:spPr bwMode="auto">
          <a:xfrm>
            <a:off x="622300" y="4081463"/>
            <a:ext cx="3395663" cy="1341437"/>
          </a:xfrm>
          <a:custGeom>
            <a:avLst/>
            <a:gdLst>
              <a:gd name="T0" fmla="*/ 3406173 w 3395186"/>
              <a:gd name="T1" fmla="*/ 918037 h 1341563"/>
              <a:gd name="T2" fmla="*/ 2717141 w 3395186"/>
              <a:gd name="T3" fmla="*/ 1318860 h 1341563"/>
              <a:gd name="T4" fmla="*/ 2717141 w 3395186"/>
              <a:gd name="T5" fmla="*/ 1267143 h 1341563"/>
              <a:gd name="T6" fmla="*/ 2262116 w 3395186"/>
              <a:gd name="T7" fmla="*/ 1176622 h 1341563"/>
              <a:gd name="T8" fmla="*/ 1937100 w 3395186"/>
              <a:gd name="T9" fmla="*/ 1124905 h 1341563"/>
              <a:gd name="T10" fmla="*/ 0 w 3395186"/>
              <a:gd name="T11" fmla="*/ 0 h 1341563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395186" h="1341563">
                <a:moveTo>
                  <a:pt x="3395186" y="920015"/>
                </a:moveTo>
                <a:cubicBezTo>
                  <a:pt x="3109014" y="1091708"/>
                  <a:pt x="2822842" y="1263401"/>
                  <a:pt x="2708373" y="1321712"/>
                </a:cubicBezTo>
                <a:cubicBezTo>
                  <a:pt x="2593904" y="1380023"/>
                  <a:pt x="2783965" y="1293636"/>
                  <a:pt x="2708373" y="1269880"/>
                </a:cubicBezTo>
                <a:cubicBezTo>
                  <a:pt x="2632781" y="1246124"/>
                  <a:pt x="2384405" y="1202931"/>
                  <a:pt x="2254818" y="1179175"/>
                </a:cubicBezTo>
                <a:cubicBezTo>
                  <a:pt x="2125231" y="1155419"/>
                  <a:pt x="2306653" y="1323872"/>
                  <a:pt x="1930850" y="1127343"/>
                </a:cubicBezTo>
                <a:cubicBezTo>
                  <a:pt x="1555047" y="930814"/>
                  <a:pt x="0" y="0"/>
                  <a:pt x="0" y="0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DB381244-1DC9-AF49-BDA5-0E738CB38BD8}"/>
              </a:ext>
            </a:extLst>
          </p:cNvPr>
          <p:cNvSpPr/>
          <p:nvPr/>
        </p:nvSpPr>
        <p:spPr bwMode="auto">
          <a:xfrm>
            <a:off x="914400" y="1371600"/>
            <a:ext cx="2895600" cy="4724400"/>
          </a:xfrm>
          <a:prstGeom prst="arc">
            <a:avLst>
              <a:gd name="adj1" fmla="val 2753529"/>
              <a:gd name="adj2" fmla="val 18472682"/>
            </a:avLst>
          </a:prstGeom>
          <a:noFill/>
          <a:ln w="603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49" name="Title 1">
            <a:extLst>
              <a:ext uri="{FF2B5EF4-FFF2-40B4-BE49-F238E27FC236}">
                <a16:creationId xmlns:a16="http://schemas.microsoft.com/office/drawing/2014/main" id="{5942620F-7AF2-3445-82F5-15BBE9D0EA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Changing the Sequence of Execution</a:t>
            </a:r>
          </a:p>
        </p:txBody>
      </p:sp>
      <p:sp>
        <p:nvSpPr>
          <p:cNvPr id="28674" name="Content Placeholder 2">
            <a:extLst>
              <a:ext uri="{FF2B5EF4-FFF2-40B4-BE49-F238E27FC236}">
                <a16:creationId xmlns:a16="http://schemas.microsoft.com/office/drawing/2014/main" id="{3C3EC356-8BA7-154A-B2E0-469BE113ED8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 computer program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executes in sequence</a:t>
            </a:r>
            <a:r>
              <a:rPr lang="en-US" altLang="en-US">
                <a:ea typeface="ＭＳ Ｐゴシック" panose="020B0600070205080204" pitchFamily="34" charset="-128"/>
              </a:rPr>
              <a:t> (i.e., in program order)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First instruction, second instruction, third instruction and so on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Unless we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change the sequence of execution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Control instructions </a:t>
            </a:r>
            <a:r>
              <a:rPr lang="en-US" altLang="en-US">
                <a:ea typeface="ＭＳ Ｐゴシック" panose="020B0600070205080204" pitchFamily="34" charset="-128"/>
              </a:rPr>
              <a:t>allow a program to execute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out of sequence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They can change the PC by loading it during the EXECUTE phase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That wipes out the incremented PC (loaded during the FETCH phase)</a:t>
            </a:r>
          </a:p>
        </p:txBody>
      </p:sp>
      <p:sp>
        <p:nvSpPr>
          <p:cNvPr id="130051" name="Slide Number Placeholder 3">
            <a:extLst>
              <a:ext uri="{FF2B5EF4-FFF2-40B4-BE49-F238E27FC236}">
                <a16:creationId xmlns:a16="http://schemas.microsoft.com/office/drawing/2014/main" id="{DA057987-C16A-1441-B26F-494DC1A45F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0B37166-7954-E54D-89F0-9525DD47CE01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3" name="Title 1">
            <a:extLst>
              <a:ext uri="{FF2B5EF4-FFF2-40B4-BE49-F238E27FC236}">
                <a16:creationId xmlns:a16="http://schemas.microsoft.com/office/drawing/2014/main" id="{F74627A6-65AB-5044-A877-9B5F3A196D2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Jump in LC-3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2C804A8A-9EE3-6646-B884-751D64F268F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Unconditional branch or jump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LC-3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BaseR = Base register</a:t>
            </a: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PC ← R2 (Register identified by BaseR)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Variations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RET: special case of JMP where BaseR = R7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JSR, JSRR: jump to subroutine</a:t>
            </a:r>
          </a:p>
        </p:txBody>
      </p:sp>
      <p:sp>
        <p:nvSpPr>
          <p:cNvPr id="131075" name="Slide Number Placeholder 3">
            <a:extLst>
              <a:ext uri="{FF2B5EF4-FFF2-40B4-BE49-F238E27FC236}">
                <a16:creationId xmlns:a16="http://schemas.microsoft.com/office/drawing/2014/main" id="{5A10E624-A541-3647-9634-4AF8B5377C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D34E181-E90B-6F46-BC03-217035CEB45D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31F3F9-F4BB-9742-B3F7-84E59691B720}"/>
              </a:ext>
            </a:extLst>
          </p:cNvPr>
          <p:cNvSpPr txBox="1">
            <a:spLocks/>
          </p:cNvSpPr>
          <p:nvPr/>
        </p:nvSpPr>
        <p:spPr bwMode="auto">
          <a:xfrm>
            <a:off x="1692275" y="1828800"/>
            <a:ext cx="3870325" cy="3857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JMP  R2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762F96E-0D07-FA42-9049-1B74BCC8AA44}"/>
              </a:ext>
            </a:extLst>
          </p:cNvPr>
          <p:cNvGrpSpPr>
            <a:grpSpLocks/>
          </p:cNvGrpSpPr>
          <p:nvPr/>
        </p:nvGrpSpPr>
        <p:grpSpPr bwMode="auto">
          <a:xfrm>
            <a:off x="2085975" y="2667000"/>
            <a:ext cx="4965700" cy="788988"/>
            <a:chOff x="2085600" y="2667000"/>
            <a:chExt cx="4966200" cy="789404"/>
          </a:xfrm>
        </p:grpSpPr>
        <p:grpSp>
          <p:nvGrpSpPr>
            <p:cNvPr id="131079" name="Group 5">
              <a:extLst>
                <a:ext uri="{FF2B5EF4-FFF2-40B4-BE49-F238E27FC236}">
                  <a16:creationId xmlns:a16="http://schemas.microsoft.com/office/drawing/2014/main" id="{C0A23712-1090-DC46-894E-C23B88CF75C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85600" y="2667000"/>
              <a:ext cx="4966200" cy="789404"/>
              <a:chOff x="2050800" y="2667000"/>
              <a:chExt cx="4966200" cy="789404"/>
            </a:xfrm>
          </p:grpSpPr>
          <p:grpSp>
            <p:nvGrpSpPr>
              <p:cNvPr id="131081" name="Group 14">
                <a:extLst>
                  <a:ext uri="{FF2B5EF4-FFF2-40B4-BE49-F238E27FC236}">
                    <a16:creationId xmlns:a16="http://schemas.microsoft.com/office/drawing/2014/main" id="{A4471F58-7DA9-9342-BFB3-6527974612B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050800" y="2667000"/>
                <a:ext cx="4966200" cy="789404"/>
                <a:chOff x="838200" y="3657600"/>
                <a:chExt cx="4966200" cy="789404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56A0A9E-806E-2349-80F8-0D75569CBC60}"/>
                    </a:ext>
                  </a:extLst>
                </p:cNvPr>
                <p:cNvSpPr/>
                <p:nvPr/>
              </p:nvSpPr>
              <p:spPr bwMode="auto">
                <a:xfrm>
                  <a:off x="838200" y="3657600"/>
                  <a:ext cx="1079609" cy="457441"/>
                </a:xfrm>
                <a:prstGeom prst="rect">
                  <a:avLst/>
                </a:prstGeom>
                <a:solidFill>
                  <a:schemeClr val="accent3">
                    <a:lumMod val="95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dirty="0">
                      <a:ea typeface="ＭＳ Ｐゴシック" charset="-128"/>
                    </a:rPr>
                    <a:t>1100</a:t>
                  </a:r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47C2A1A2-83B6-2044-9068-CF67AA1D514B}"/>
                    </a:ext>
                  </a:extLst>
                </p:cNvPr>
                <p:cNvSpPr/>
                <p:nvPr/>
              </p:nvSpPr>
              <p:spPr bwMode="auto">
                <a:xfrm>
                  <a:off x="1905107" y="3657600"/>
                  <a:ext cx="768427" cy="457441"/>
                </a:xfrm>
                <a:prstGeom prst="rect">
                  <a:avLst/>
                </a:prstGeom>
                <a:solidFill>
                  <a:schemeClr val="accent3">
                    <a:lumMod val="95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dirty="0">
                      <a:ea typeface="ＭＳ Ｐゴシック" charset="-128"/>
                    </a:rPr>
                    <a:t>000</a:t>
                  </a: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8B179F43-2B27-3846-BE24-6F5211395B5A}"/>
                    </a:ext>
                  </a:extLst>
                </p:cNvPr>
                <p:cNvSpPr/>
                <p:nvPr/>
              </p:nvSpPr>
              <p:spPr bwMode="auto">
                <a:xfrm>
                  <a:off x="3435612" y="3657600"/>
                  <a:ext cx="2368788" cy="457441"/>
                </a:xfrm>
                <a:prstGeom prst="rect">
                  <a:avLst/>
                </a:prstGeom>
                <a:solidFill>
                  <a:schemeClr val="accent3">
                    <a:lumMod val="95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dirty="0">
                      <a:ea typeface="ＭＳ Ｐゴシック" charset="-128"/>
                    </a:rPr>
                    <a:t>000000</a:t>
                  </a:r>
                </a:p>
              </p:txBody>
            </p:sp>
            <p:sp>
              <p:nvSpPr>
                <p:cNvPr id="131086" name="TextBox 21">
                  <a:extLst>
                    <a:ext uri="{FF2B5EF4-FFF2-40B4-BE49-F238E27FC236}">
                      <a16:creationId xmlns:a16="http://schemas.microsoft.com/office/drawing/2014/main" id="{832D7840-6680-0F42-9B28-E385A865449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38200" y="4108450"/>
                  <a:ext cx="1066800" cy="3385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algn="ctr"/>
                  <a:r>
                    <a:rPr lang="en-US" altLang="en-US" sz="1600"/>
                    <a:t>4 bits</a:t>
                  </a:r>
                </a:p>
              </p:txBody>
            </p:sp>
          </p:grp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02DDFE2-07CC-B64D-A5B6-93A1223F62D3}"/>
                  </a:ext>
                </a:extLst>
              </p:cNvPr>
              <p:cNvSpPr/>
              <p:nvPr/>
            </p:nvSpPr>
            <p:spPr bwMode="auto">
              <a:xfrm>
                <a:off x="3886135" y="2667000"/>
                <a:ext cx="768427" cy="457441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sz="1400">
                    <a:ea typeface="ＭＳ Ｐゴシック" charset="-128"/>
                  </a:rPr>
                  <a:t>BaseR</a:t>
                </a:r>
                <a:endParaRPr lang="en-US" sz="1400" dirty="0">
                  <a:ea typeface="ＭＳ Ｐゴシック" charset="-128"/>
                </a:endParaRPr>
              </a:p>
            </p:txBody>
          </p:sp>
        </p:grpSp>
        <p:sp>
          <p:nvSpPr>
            <p:cNvPr id="131080" name="TextBox 24">
              <a:extLst>
                <a:ext uri="{FF2B5EF4-FFF2-40B4-BE49-F238E27FC236}">
                  <a16:creationId xmlns:a16="http://schemas.microsoft.com/office/drawing/2014/main" id="{D33823F2-AB31-7946-B218-74774BD19D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55800" y="3121025"/>
              <a:ext cx="768600" cy="3353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3 bits</a:t>
              </a:r>
            </a:p>
          </p:txBody>
        </p:sp>
      </p:grp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8A87CBD-154A-144E-BC7C-03F00096267B}"/>
              </a:ext>
            </a:extLst>
          </p:cNvPr>
          <p:cNvSpPr/>
          <p:nvPr/>
        </p:nvSpPr>
        <p:spPr>
          <a:xfrm>
            <a:off x="6324600" y="3662363"/>
            <a:ext cx="2370138" cy="10429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This is </a:t>
            </a:r>
            <a:r>
              <a:rPr lang="en-US" sz="2000" dirty="0">
                <a:solidFill>
                  <a:srgbClr val="0432FF"/>
                </a:solidFill>
              </a:rPr>
              <a:t>register</a:t>
            </a:r>
            <a:r>
              <a:rPr lang="en-US" sz="2000" dirty="0">
                <a:solidFill>
                  <a:srgbClr val="00B050"/>
                </a:solidFill>
              </a:rPr>
              <a:t> addressing mode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1" name="Title 1">
            <a:extLst>
              <a:ext uri="{FF2B5EF4-FFF2-40B4-BE49-F238E27FC236}">
                <a16:creationId xmlns:a16="http://schemas.microsoft.com/office/drawing/2014/main" id="{BC12EBDC-609A-C742-A783-FC39D9122C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Jump in MIPS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C82C61DC-3E43-4648-861D-E6210ED03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Unconditional branch or jump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MIPS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2 = opcode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target = target address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PC ← PC</a:t>
            </a:r>
            <a:r>
              <a:rPr lang="en-US" altLang="en-US" baseline="30000" dirty="0">
                <a:solidFill>
                  <a:srgbClr val="00B050"/>
                </a:solidFill>
                <a:ea typeface="ＭＳ Ｐゴシック" charset="-128"/>
              </a:rPr>
              <a:t>✝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[31:28] | sign-extend(target) * 4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Variations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 err="1">
                <a:ea typeface="ＭＳ Ｐゴシック" charset="-128"/>
              </a:rPr>
              <a:t>jal</a:t>
            </a:r>
            <a:r>
              <a:rPr lang="en-US" altLang="en-US" dirty="0">
                <a:ea typeface="ＭＳ Ｐゴシック" charset="-128"/>
              </a:rPr>
              <a:t>: jump and link (function calls)</a:t>
            </a:r>
          </a:p>
          <a:p>
            <a:pPr lvl="2"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 err="1">
                <a:ea typeface="ＭＳ Ｐゴシック" charset="-128"/>
              </a:rPr>
              <a:t>jr</a:t>
            </a:r>
            <a:r>
              <a:rPr lang="en-US" altLang="en-US" dirty="0">
                <a:ea typeface="ＭＳ Ｐゴシック" charset="-128"/>
              </a:rPr>
              <a:t>: jump register</a:t>
            </a:r>
          </a:p>
        </p:txBody>
      </p:sp>
      <p:sp>
        <p:nvSpPr>
          <p:cNvPr id="133123" name="Slide Number Placeholder 3">
            <a:extLst>
              <a:ext uri="{FF2B5EF4-FFF2-40B4-BE49-F238E27FC236}">
                <a16:creationId xmlns:a16="http://schemas.microsoft.com/office/drawing/2014/main" id="{4594110B-1143-B74C-9404-B25E7C7CB8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284DE29-BF86-704C-9B5F-A7FA20D1728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E2C0F8-CCEC-1947-9520-5EBD98DAF494}"/>
              </a:ext>
            </a:extLst>
          </p:cNvPr>
          <p:cNvGrpSpPr>
            <a:grpSpLocks/>
          </p:cNvGrpSpPr>
          <p:nvPr/>
        </p:nvGrpSpPr>
        <p:grpSpPr bwMode="auto">
          <a:xfrm>
            <a:off x="1670050" y="2259013"/>
            <a:ext cx="5803900" cy="788987"/>
            <a:chOff x="838200" y="3657600"/>
            <a:chExt cx="5804400" cy="78940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2D94BC6-5BD0-0941-B271-164C853B43D1}"/>
                </a:ext>
              </a:extLst>
            </p:cNvPr>
            <p:cNvSpPr/>
            <p:nvPr/>
          </p:nvSpPr>
          <p:spPr bwMode="auto">
            <a:xfrm>
              <a:off x="838200" y="3657600"/>
              <a:ext cx="1079593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2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735A661-2732-EC41-8CC4-A7FC73233FE8}"/>
                </a:ext>
              </a:extLst>
            </p:cNvPr>
            <p:cNvSpPr/>
            <p:nvPr/>
          </p:nvSpPr>
          <p:spPr bwMode="auto">
            <a:xfrm>
              <a:off x="1917793" y="3657600"/>
              <a:ext cx="4724807" cy="457442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target</a:t>
              </a:r>
            </a:p>
          </p:txBody>
        </p:sp>
        <p:sp>
          <p:nvSpPr>
            <p:cNvPr id="133133" name="TextBox 2">
              <a:extLst>
                <a:ext uri="{FF2B5EF4-FFF2-40B4-BE49-F238E27FC236}">
                  <a16:creationId xmlns:a16="http://schemas.microsoft.com/office/drawing/2014/main" id="{C7DA6210-AD88-6640-AA3A-79DFB0E71A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4108450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6 bits</a:t>
              </a:r>
            </a:p>
          </p:txBody>
        </p:sp>
        <p:sp>
          <p:nvSpPr>
            <p:cNvPr id="133134" name="TextBox 37">
              <a:extLst>
                <a:ext uri="{FF2B5EF4-FFF2-40B4-BE49-F238E27FC236}">
                  <a16:creationId xmlns:a16="http://schemas.microsoft.com/office/drawing/2014/main" id="{890F1001-39A2-D540-916B-EB1F5E915F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11600" y="4108450"/>
              <a:ext cx="47310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26 bits</a:t>
              </a:r>
            </a:p>
          </p:txBody>
        </p:sp>
      </p:grp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84C84DE7-D9C3-0E46-ACFE-54DCF8E6460C}"/>
              </a:ext>
            </a:extLst>
          </p:cNvPr>
          <p:cNvSpPr txBox="1">
            <a:spLocks/>
          </p:cNvSpPr>
          <p:nvPr/>
        </p:nvSpPr>
        <p:spPr bwMode="auto">
          <a:xfrm>
            <a:off x="1692275" y="1676400"/>
            <a:ext cx="3870325" cy="3857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j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target</a:t>
            </a:r>
            <a:endParaRPr lang="de-CH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438F47-6103-6548-AB43-3EFC622D7C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6200" y="2182813"/>
            <a:ext cx="12255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3200">
                <a:solidFill>
                  <a:schemeClr val="tx2"/>
                </a:solidFill>
                <a:latin typeface="Garamond" panose="02020404030301010803" pitchFamily="18" charset="0"/>
              </a:rPr>
              <a:t>J-Type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F6DDDE03-AC88-F145-975C-3F865CA8AA03}"/>
              </a:ext>
            </a:extLst>
          </p:cNvPr>
          <p:cNvSpPr txBox="1">
            <a:spLocks/>
          </p:cNvSpPr>
          <p:nvPr/>
        </p:nvSpPr>
        <p:spPr bwMode="auto">
          <a:xfrm>
            <a:off x="3429000" y="5791200"/>
            <a:ext cx="2498725" cy="3857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jr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$s0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8BA1AA3-9BEA-C846-BDDF-1830B63D053C}"/>
              </a:ext>
            </a:extLst>
          </p:cNvPr>
          <p:cNvSpPr/>
          <p:nvPr/>
        </p:nvSpPr>
        <p:spPr>
          <a:xfrm>
            <a:off x="6469063" y="4033838"/>
            <a:ext cx="2370137" cy="10429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j uses </a:t>
            </a:r>
            <a:r>
              <a:rPr lang="en-US" sz="2000" dirty="0">
                <a:solidFill>
                  <a:srgbClr val="0432FF"/>
                </a:solidFill>
              </a:rPr>
              <a:t>pseudo-direct</a:t>
            </a:r>
            <a:r>
              <a:rPr lang="en-US" sz="2000" dirty="0">
                <a:solidFill>
                  <a:srgbClr val="00B050"/>
                </a:solidFill>
              </a:rPr>
              <a:t> addressing mode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572FC9-6FBE-1245-B989-01FFC9411A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1138" y="6505575"/>
            <a:ext cx="24542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3"/>
            <a:r>
              <a:rPr lang="en-US" altLang="en-US" sz="1400" baseline="30000">
                <a:solidFill>
                  <a:srgbClr val="00B050"/>
                </a:solidFill>
              </a:rPr>
              <a:t>✝</a:t>
            </a:r>
            <a:r>
              <a:rPr lang="en-US" altLang="en-US" sz="1400">
                <a:solidFill>
                  <a:srgbClr val="00B050"/>
                </a:solidFill>
              </a:rPr>
              <a:t>This is the incremented PC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8564E30-BC66-224E-884E-0C7F839BFE1F}"/>
              </a:ext>
            </a:extLst>
          </p:cNvPr>
          <p:cNvSpPr/>
          <p:nvPr/>
        </p:nvSpPr>
        <p:spPr>
          <a:xfrm>
            <a:off x="6477000" y="5357813"/>
            <a:ext cx="2370138" cy="10429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 err="1">
                <a:solidFill>
                  <a:schemeClr val="tx1"/>
                </a:solidFill>
              </a:rPr>
              <a:t>jr</a:t>
            </a:r>
            <a:r>
              <a:rPr lang="en-US" sz="2000" dirty="0">
                <a:solidFill>
                  <a:schemeClr val="tx1"/>
                </a:solidFill>
              </a:rPr>
              <a:t> uses </a:t>
            </a:r>
            <a:r>
              <a:rPr lang="en-US" sz="2000" dirty="0">
                <a:solidFill>
                  <a:srgbClr val="0432FF"/>
                </a:solidFill>
              </a:rPr>
              <a:t>register</a:t>
            </a:r>
            <a:r>
              <a:rPr lang="en-US" sz="2000" dirty="0">
                <a:solidFill>
                  <a:srgbClr val="00B050"/>
                </a:solidFill>
              </a:rPr>
              <a:t> addressing mode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5" grpId="0"/>
      <p:bldP spid="16" grpId="0" animBg="1"/>
      <p:bldP spid="13" grpId="0" animBg="1"/>
      <p:bldP spid="15" grpId="0"/>
      <p:bldP spid="17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69" name="Title 1">
            <a:extLst>
              <a:ext uri="{FF2B5EF4-FFF2-40B4-BE49-F238E27FC236}">
                <a16:creationId xmlns:a16="http://schemas.microsoft.com/office/drawing/2014/main" id="{584E812F-D5E1-204E-A7D6-D32CC3D42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LC-3 Data Path</a:t>
            </a:r>
          </a:p>
        </p:txBody>
      </p:sp>
      <p:sp>
        <p:nvSpPr>
          <p:cNvPr id="135170" name="Slide Number Placeholder 3">
            <a:extLst>
              <a:ext uri="{FF2B5EF4-FFF2-40B4-BE49-F238E27FC236}">
                <a16:creationId xmlns:a16="http://schemas.microsoft.com/office/drawing/2014/main" id="{52871C59-AB9D-E04E-A348-F4880DCBD2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62CFEFF-9E13-4C4F-9F27-3F790D4B1A9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135171" name="Group 6">
            <a:extLst>
              <a:ext uri="{FF2B5EF4-FFF2-40B4-BE49-F238E27FC236}">
                <a16:creationId xmlns:a16="http://schemas.microsoft.com/office/drawing/2014/main" id="{2C2D4380-AEB8-1142-A5F3-136E2E06E966}"/>
              </a:ext>
            </a:extLst>
          </p:cNvPr>
          <p:cNvGrpSpPr>
            <a:grpSpLocks/>
          </p:cNvGrpSpPr>
          <p:nvPr/>
        </p:nvGrpSpPr>
        <p:grpSpPr bwMode="auto">
          <a:xfrm>
            <a:off x="2185988" y="914400"/>
            <a:ext cx="4772025" cy="5943600"/>
            <a:chOff x="2185616" y="914400"/>
            <a:chExt cx="4772768" cy="5943600"/>
          </a:xfrm>
        </p:grpSpPr>
        <p:pic>
          <p:nvPicPr>
            <p:cNvPr id="135187" name="Picture 2">
              <a:extLst>
                <a:ext uri="{FF2B5EF4-FFF2-40B4-BE49-F238E27FC236}">
                  <a16:creationId xmlns:a16="http://schemas.microsoft.com/office/drawing/2014/main" id="{88E52901-4F62-0144-B094-82EF0B1A6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85616" y="914400"/>
              <a:ext cx="4772768" cy="594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5188" name="Rectangle 4">
              <a:extLst>
                <a:ext uri="{FF2B5EF4-FFF2-40B4-BE49-F238E27FC236}">
                  <a16:creationId xmlns:a16="http://schemas.microsoft.com/office/drawing/2014/main" id="{6B1E33D0-46BF-5D41-931F-9A928F99C2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6600" y="1600200"/>
              <a:ext cx="1905000" cy="2819400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35189" name="Rectangle 9">
              <a:extLst>
                <a:ext uri="{FF2B5EF4-FFF2-40B4-BE49-F238E27FC236}">
                  <a16:creationId xmlns:a16="http://schemas.microsoft.com/office/drawing/2014/main" id="{8EFD5BCB-9A2C-F143-92A0-FCE965A642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1600200"/>
              <a:ext cx="1600200" cy="2819400"/>
            </a:xfrm>
            <a:prstGeom prst="rect">
              <a:avLst/>
            </a:prstGeom>
            <a:solidFill>
              <a:srgbClr val="00B0F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35190" name="Rectangle 10">
              <a:extLst>
                <a:ext uri="{FF2B5EF4-FFF2-40B4-BE49-F238E27FC236}">
                  <a16:creationId xmlns:a16="http://schemas.microsoft.com/office/drawing/2014/main" id="{31D61279-5D91-CC49-BD20-29A4EC82BD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5829300"/>
              <a:ext cx="914400" cy="647700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327393F-0BF9-4F4F-9475-289DE1AAFF8B}"/>
                </a:ext>
              </a:extLst>
            </p:cNvPr>
            <p:cNvSpPr/>
            <p:nvPr/>
          </p:nvSpPr>
          <p:spPr bwMode="auto">
            <a:xfrm>
              <a:off x="4953059" y="5867400"/>
              <a:ext cx="914542" cy="6096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8F127D2-D8E2-CA40-8023-DEB50036B11E}"/>
                </a:ext>
              </a:extLst>
            </p:cNvPr>
            <p:cNvSpPr/>
            <p:nvPr/>
          </p:nvSpPr>
          <p:spPr bwMode="auto">
            <a:xfrm>
              <a:off x="5943813" y="5892800"/>
              <a:ext cx="914542" cy="609600"/>
            </a:xfrm>
            <a:prstGeom prst="rect">
              <a:avLst/>
            </a:prstGeom>
            <a:solidFill>
              <a:schemeClr val="accent5">
                <a:lumMod val="5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2A2BEAF4-63A6-3144-9210-67769A4787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4975" y="2133600"/>
            <a:ext cx="598488" cy="2286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5FAC1E9-7402-4848-9757-32863EDBE653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1612900" y="1739900"/>
            <a:ext cx="2719388" cy="427038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0A4FE2-96E4-CC4E-9496-E787B6BA3B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371600"/>
            <a:ext cx="9207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PC Multiplexer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45A4319-DB0A-4E4A-9954-8AAA60A032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4513" y="1103313"/>
            <a:ext cx="598487" cy="2286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1E8B928-A335-B44D-A977-43608114B3B9}"/>
              </a:ext>
            </a:extLst>
          </p:cNvPr>
          <p:cNvCxnSpPr>
            <a:cxnSpLocks noChangeShapeType="1"/>
            <a:stCxn id="25" idx="1"/>
          </p:cNvCxnSpPr>
          <p:nvPr/>
        </p:nvCxnSpPr>
        <p:spPr bwMode="auto">
          <a:xfrm flipH="1">
            <a:off x="4953000" y="1060450"/>
            <a:ext cx="2362200" cy="157163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42EF0D68-3B61-3945-A080-6A8762F666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00" y="922338"/>
            <a:ext cx="76993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GatePC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28BC59A-0752-CB41-9711-1093AD51B5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0713" y="5675313"/>
            <a:ext cx="598487" cy="2286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939D2B0-F767-D14E-B272-4FEB13A23A66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029200" y="5403850"/>
            <a:ext cx="2316163" cy="376238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03EB95F-CC41-B849-91F8-A4657F82EB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00" y="5265738"/>
            <a:ext cx="76993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LD.MAR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BE2424A-BCB6-0D4A-9FD8-6C5D7DFA1B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0150" y="5265738"/>
            <a:ext cx="598488" cy="265112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92235CF-FE04-794D-B596-1FA45569412E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1600200" y="4713288"/>
            <a:ext cx="944563" cy="622300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D5B0306-6A3F-404D-AC4E-4F6A3C40E5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" y="4495800"/>
            <a:ext cx="9525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GateMDR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058E26D-8AF3-DE47-B108-754C070B2A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5563" y="3468688"/>
            <a:ext cx="598487" cy="2286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8F54B57-A431-954D-B242-4C51223873ED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1363663" y="3049588"/>
            <a:ext cx="2589212" cy="452437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154300B-89CA-DA42-99D5-061FB3541F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263" y="2859088"/>
            <a:ext cx="76993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LD.IR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/>
      <p:bldP spid="23" grpId="0" animBg="1"/>
      <p:bldP spid="25" grpId="0"/>
      <p:bldP spid="26" grpId="0" animBg="1"/>
      <p:bldP spid="28" grpId="0"/>
      <p:bldP spid="30" grpId="0" animBg="1"/>
      <p:bldP spid="32" grpId="0"/>
      <p:bldP spid="35" grpId="0" animBg="1"/>
      <p:bldP spid="37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7" name="Title 1">
            <a:extLst>
              <a:ext uri="{FF2B5EF4-FFF2-40B4-BE49-F238E27FC236}">
                <a16:creationId xmlns:a16="http://schemas.microsoft.com/office/drawing/2014/main" id="{DA6E5133-6599-9C47-8F54-E5E2CBA358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Control of the Instruction Cycle</a:t>
            </a:r>
          </a:p>
        </p:txBody>
      </p:sp>
      <p:sp>
        <p:nvSpPr>
          <p:cNvPr id="29698" name="Content Placeholder 2">
            <a:extLst>
              <a:ext uri="{FF2B5EF4-FFF2-40B4-BE49-F238E27FC236}">
                <a16:creationId xmlns:a16="http://schemas.microsoft.com/office/drawing/2014/main" id="{B5399637-AC2C-E640-BBE6-1432AD816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1888" y="914400"/>
            <a:ext cx="3897312" cy="5562600"/>
          </a:xfrm>
        </p:spPr>
        <p:txBody>
          <a:bodyPr>
            <a:normAutofit fontScale="70000" lnSpcReduction="2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State 1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The FSM asserts </a:t>
            </a:r>
            <a:r>
              <a:rPr lang="en-US" altLang="en-US" dirty="0" err="1">
                <a:ea typeface="ＭＳ Ｐゴシック" charset="-128"/>
              </a:rPr>
              <a:t>GatePC</a:t>
            </a:r>
            <a:r>
              <a:rPr lang="en-US" altLang="en-US" dirty="0">
                <a:ea typeface="ＭＳ Ｐゴシック" charset="-128"/>
              </a:rPr>
              <a:t> and LD.MAR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It selects input (+1) in PCMUX and asserts LD.PC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State 2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MDR is loaded with the instruction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State 3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The FSM asserts </a:t>
            </a:r>
            <a:r>
              <a:rPr lang="en-US" altLang="en-US" dirty="0" err="1">
                <a:ea typeface="ＭＳ Ｐゴシック" charset="-128"/>
              </a:rPr>
              <a:t>GateMDR</a:t>
            </a:r>
            <a:r>
              <a:rPr lang="en-US" altLang="en-US" dirty="0">
                <a:ea typeface="ＭＳ Ｐゴシック" charset="-128"/>
              </a:rPr>
              <a:t> and LD.IR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State 4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The FSM goes to next state depending on opcode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State 63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JMP loads register into PC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Full state diagram in </a:t>
            </a:r>
            <a:r>
              <a:rPr lang="en-US" altLang="en-US" dirty="0" err="1">
                <a:ea typeface="ＭＳ Ｐゴシック" charset="-128"/>
              </a:rPr>
              <a:t>Patt&amp;Pattel</a:t>
            </a:r>
            <a:r>
              <a:rPr lang="en-US" altLang="en-US" dirty="0">
                <a:ea typeface="ＭＳ Ｐゴシック" charset="-128"/>
              </a:rPr>
              <a:t>, Appendix C</a:t>
            </a:r>
          </a:p>
        </p:txBody>
      </p:sp>
      <p:sp>
        <p:nvSpPr>
          <p:cNvPr id="137219" name="Slide Number Placeholder 3">
            <a:extLst>
              <a:ext uri="{FF2B5EF4-FFF2-40B4-BE49-F238E27FC236}">
                <a16:creationId xmlns:a16="http://schemas.microsoft.com/office/drawing/2014/main" id="{358FDD94-4A16-B74C-8E92-49734F2B08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893703E-A083-124B-A9C9-E43D25A1B1C8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37220" name="Picture 1">
            <a:extLst>
              <a:ext uri="{FF2B5EF4-FFF2-40B4-BE49-F238E27FC236}">
                <a16:creationId xmlns:a16="http://schemas.microsoft.com/office/drawing/2014/main" id="{EFD839C2-617C-E347-A997-DDB2059C5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8" y="914400"/>
            <a:ext cx="4957762" cy="573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4C4BA7A-CF16-A44F-BA09-904CCA3AD4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066800"/>
            <a:ext cx="990600" cy="468313"/>
          </a:xfrm>
          <a:prstGeom prst="roundRect">
            <a:avLst>
              <a:gd name="adj" fmla="val 16667"/>
            </a:avLst>
          </a:prstGeom>
          <a:solidFill>
            <a:srgbClr val="35F6FF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A8FA3D2-C5B6-1340-8860-37D43B6896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828800"/>
            <a:ext cx="990600" cy="533400"/>
          </a:xfrm>
          <a:prstGeom prst="roundRect">
            <a:avLst>
              <a:gd name="adj" fmla="val 16667"/>
            </a:avLst>
          </a:prstGeom>
          <a:solidFill>
            <a:srgbClr val="35F6FF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7AFB76D-F738-9245-833C-CFB5BBC98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2655888"/>
            <a:ext cx="990600" cy="544512"/>
          </a:xfrm>
          <a:prstGeom prst="roundRect">
            <a:avLst>
              <a:gd name="adj" fmla="val 16667"/>
            </a:avLst>
          </a:prstGeom>
          <a:solidFill>
            <a:srgbClr val="35F6FF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272F2D2-9750-D541-B214-E65E76F1B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3462338"/>
            <a:ext cx="990600" cy="533400"/>
          </a:xfrm>
          <a:prstGeom prst="roundRect">
            <a:avLst>
              <a:gd name="adj" fmla="val 16667"/>
            </a:avLst>
          </a:prstGeom>
          <a:solidFill>
            <a:srgbClr val="35F6FF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E1C426C-7C6C-7E4F-AB74-0E69EA5924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4419600"/>
            <a:ext cx="990600" cy="533400"/>
          </a:xfrm>
          <a:prstGeom prst="roundRect">
            <a:avLst>
              <a:gd name="adj" fmla="val 16667"/>
            </a:avLst>
          </a:prstGeom>
          <a:solidFill>
            <a:srgbClr val="35F6FF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9F8C2B1-3EEC-6544-AF4F-78D21155A6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5410200"/>
            <a:ext cx="990600" cy="609600"/>
          </a:xfrm>
          <a:prstGeom prst="roundRect">
            <a:avLst>
              <a:gd name="adj" fmla="val 16667"/>
            </a:avLst>
          </a:prstGeom>
          <a:solidFill>
            <a:srgbClr val="35F6FF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1" name="Title 1">
            <a:extLst>
              <a:ext uri="{FF2B5EF4-FFF2-40B4-BE49-F238E27FC236}">
                <a16:creationId xmlns:a16="http://schemas.microsoft.com/office/drawing/2014/main" id="{FA544854-A755-854A-B9A9-F76D6B2115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017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The Instruction Cycle</a:t>
            </a:r>
          </a:p>
        </p:txBody>
      </p:sp>
      <p:sp>
        <p:nvSpPr>
          <p:cNvPr id="138242" name="Content Placeholder 2">
            <a:extLst>
              <a:ext uri="{FF2B5EF4-FFF2-40B4-BE49-F238E27FC236}">
                <a16:creationId xmlns:a16="http://schemas.microsoft.com/office/drawing/2014/main" id="{ADCB1540-7BB9-204F-B19D-8CF9640236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743200" y="2139950"/>
            <a:ext cx="4033838" cy="2965450"/>
          </a:xfrm>
        </p:spPr>
        <p:txBody>
          <a:bodyPr/>
          <a:lstStyle/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FETCH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DECODE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EVALUATE ADDRESS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FETCH OPERANDS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EXECUTE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STORE RESULT</a:t>
            </a:r>
          </a:p>
        </p:txBody>
      </p:sp>
      <p:sp>
        <p:nvSpPr>
          <p:cNvPr id="138243" name="Slide Number Placeholder 3">
            <a:extLst>
              <a:ext uri="{FF2B5EF4-FFF2-40B4-BE49-F238E27FC236}">
                <a16:creationId xmlns:a16="http://schemas.microsoft.com/office/drawing/2014/main" id="{2129A237-4319-524F-8C28-8949E9BC85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31522B3-6BED-434A-AA07-8006ADADFA3C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38244" name="Freeform 5">
            <a:extLst>
              <a:ext uri="{FF2B5EF4-FFF2-40B4-BE49-F238E27FC236}">
                <a16:creationId xmlns:a16="http://schemas.microsoft.com/office/drawing/2014/main" id="{CBA5EB3D-D5C2-4F47-A542-4B75248799FE}"/>
              </a:ext>
            </a:extLst>
          </p:cNvPr>
          <p:cNvSpPr>
            <a:spLocks/>
          </p:cNvSpPr>
          <p:nvPr/>
        </p:nvSpPr>
        <p:spPr bwMode="auto">
          <a:xfrm>
            <a:off x="3860800" y="1768475"/>
            <a:ext cx="423863" cy="3487738"/>
          </a:xfrm>
          <a:custGeom>
            <a:avLst/>
            <a:gdLst>
              <a:gd name="T0" fmla="*/ 422644 w 423916"/>
              <a:gd name="T1" fmla="*/ 2984489 h 3486760"/>
              <a:gd name="T2" fmla="*/ 553 w 423916"/>
              <a:gd name="T3" fmla="*/ 1273 h 3486760"/>
              <a:gd name="T4" fmla="*/ 333104 w 423916"/>
              <a:gd name="T5" fmla="*/ 3294432 h 3486760"/>
              <a:gd name="T6" fmla="*/ 333104 w 423916"/>
              <a:gd name="T7" fmla="*/ 3204031 h 348676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423916" h="3486760">
                <a:moveTo>
                  <a:pt x="423916" y="2964468"/>
                </a:moveTo>
                <a:cubicBezTo>
                  <a:pt x="219718" y="1457215"/>
                  <a:pt x="15520" y="-50038"/>
                  <a:pt x="553" y="1273"/>
                </a:cubicBezTo>
                <a:cubicBezTo>
                  <a:pt x="-14414" y="52584"/>
                  <a:pt x="278519" y="2742121"/>
                  <a:pt x="334112" y="3272332"/>
                </a:cubicBezTo>
                <a:cubicBezTo>
                  <a:pt x="389705" y="3802543"/>
                  <a:pt x="334112" y="3182539"/>
                  <a:pt x="334112" y="3182539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8245" name="Freeform 1">
            <a:extLst>
              <a:ext uri="{FF2B5EF4-FFF2-40B4-BE49-F238E27FC236}">
                <a16:creationId xmlns:a16="http://schemas.microsoft.com/office/drawing/2014/main" id="{1513F0EA-F5E7-E94E-B41C-0A9C52C073C8}"/>
              </a:ext>
            </a:extLst>
          </p:cNvPr>
          <p:cNvSpPr>
            <a:spLocks/>
          </p:cNvSpPr>
          <p:nvPr/>
        </p:nvSpPr>
        <p:spPr bwMode="auto">
          <a:xfrm>
            <a:off x="1865313" y="4645025"/>
            <a:ext cx="2863850" cy="1147763"/>
          </a:xfrm>
          <a:custGeom>
            <a:avLst/>
            <a:gdLst>
              <a:gd name="T0" fmla="*/ 2863235 w 2863878"/>
              <a:gd name="T1" fmla="*/ 630976 h 1147614"/>
              <a:gd name="T2" fmla="*/ 2837318 w 2863878"/>
              <a:gd name="T3" fmla="*/ 721954 h 1147614"/>
              <a:gd name="T4" fmla="*/ 2811424 w 2863878"/>
              <a:gd name="T5" fmla="*/ 825921 h 1147614"/>
              <a:gd name="T6" fmla="*/ 2798465 w 2863878"/>
              <a:gd name="T7" fmla="*/ 864910 h 1147614"/>
              <a:gd name="T8" fmla="*/ 2772547 w 2863878"/>
              <a:gd name="T9" fmla="*/ 903899 h 1147614"/>
              <a:gd name="T10" fmla="*/ 2681859 w 2863878"/>
              <a:gd name="T11" fmla="*/ 955891 h 1147614"/>
              <a:gd name="T12" fmla="*/ 2604130 w 2863878"/>
              <a:gd name="T13" fmla="*/ 1007882 h 1147614"/>
              <a:gd name="T14" fmla="*/ 2565254 w 2863878"/>
              <a:gd name="T15" fmla="*/ 1033869 h 1147614"/>
              <a:gd name="T16" fmla="*/ 2539336 w 2863878"/>
              <a:gd name="T17" fmla="*/ 1059859 h 1147614"/>
              <a:gd name="T18" fmla="*/ 2500483 w 2863878"/>
              <a:gd name="T19" fmla="*/ 1072858 h 1147614"/>
              <a:gd name="T20" fmla="*/ 2357960 w 2863878"/>
              <a:gd name="T21" fmla="*/ 1098852 h 1147614"/>
              <a:gd name="T22" fmla="*/ 2241355 w 2863878"/>
              <a:gd name="T23" fmla="*/ 1137844 h 1147614"/>
              <a:gd name="T24" fmla="*/ 2059979 w 2863878"/>
              <a:gd name="T25" fmla="*/ 1150836 h 1147614"/>
              <a:gd name="T26" fmla="*/ 893945 w 2863878"/>
              <a:gd name="T27" fmla="*/ 1111847 h 1147614"/>
              <a:gd name="T28" fmla="*/ 829175 w 2863878"/>
              <a:gd name="T29" fmla="*/ 1085862 h 1147614"/>
              <a:gd name="T30" fmla="*/ 751445 w 2863878"/>
              <a:gd name="T31" fmla="*/ 1033869 h 1147614"/>
              <a:gd name="T32" fmla="*/ 673693 w 2863878"/>
              <a:gd name="T33" fmla="*/ 851913 h 1147614"/>
              <a:gd name="T34" fmla="*/ 479358 w 2863878"/>
              <a:gd name="T35" fmla="*/ 488002 h 1147614"/>
              <a:gd name="T36" fmla="*/ 297982 w 2863878"/>
              <a:gd name="T37" fmla="*/ 124098 h 1147614"/>
              <a:gd name="T38" fmla="*/ 233211 w 2863878"/>
              <a:gd name="T39" fmla="*/ 7131 h 1147614"/>
              <a:gd name="T40" fmla="*/ 297982 w 2863878"/>
              <a:gd name="T41" fmla="*/ 33116 h 1147614"/>
              <a:gd name="T42" fmla="*/ 375711 w 2863878"/>
              <a:gd name="T43" fmla="*/ 124098 h 1147614"/>
              <a:gd name="T44" fmla="*/ 194335 w 2863878"/>
              <a:gd name="T45" fmla="*/ 410024 h 1147614"/>
              <a:gd name="T46" fmla="*/ 0 w 2863878"/>
              <a:gd name="T47" fmla="*/ 436023 h 1147614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2863878" h="1147614">
                <a:moveTo>
                  <a:pt x="2863878" y="629090"/>
                </a:moveTo>
                <a:cubicBezTo>
                  <a:pt x="2855239" y="659325"/>
                  <a:pt x="2846064" y="689413"/>
                  <a:pt x="2837961" y="719796"/>
                </a:cubicBezTo>
                <a:cubicBezTo>
                  <a:pt x="2828783" y="754211"/>
                  <a:pt x="2823308" y="789670"/>
                  <a:pt x="2812044" y="823460"/>
                </a:cubicBezTo>
                <a:cubicBezTo>
                  <a:pt x="2807724" y="836418"/>
                  <a:pt x="2805194" y="850117"/>
                  <a:pt x="2799085" y="862334"/>
                </a:cubicBezTo>
                <a:cubicBezTo>
                  <a:pt x="2792120" y="876264"/>
                  <a:pt x="2784180" y="890196"/>
                  <a:pt x="2773167" y="901208"/>
                </a:cubicBezTo>
                <a:cubicBezTo>
                  <a:pt x="2750750" y="923623"/>
                  <a:pt x="2707869" y="937792"/>
                  <a:pt x="2682456" y="953039"/>
                </a:cubicBezTo>
                <a:cubicBezTo>
                  <a:pt x="2655746" y="969064"/>
                  <a:pt x="2630621" y="987594"/>
                  <a:pt x="2604704" y="1004871"/>
                </a:cubicBezTo>
                <a:cubicBezTo>
                  <a:pt x="2591745" y="1013510"/>
                  <a:pt x="2576841" y="1019775"/>
                  <a:pt x="2565828" y="1030787"/>
                </a:cubicBezTo>
                <a:cubicBezTo>
                  <a:pt x="2557189" y="1039426"/>
                  <a:pt x="2550386" y="1050417"/>
                  <a:pt x="2539910" y="1056703"/>
                </a:cubicBezTo>
                <a:cubicBezTo>
                  <a:pt x="2528197" y="1063730"/>
                  <a:pt x="2514286" y="1066348"/>
                  <a:pt x="2501034" y="1069661"/>
                </a:cubicBezTo>
                <a:cubicBezTo>
                  <a:pt x="2464809" y="1078717"/>
                  <a:pt x="2393151" y="1089800"/>
                  <a:pt x="2358488" y="1095577"/>
                </a:cubicBezTo>
                <a:cubicBezTo>
                  <a:pt x="2319612" y="1108535"/>
                  <a:pt x="2282233" y="1127430"/>
                  <a:pt x="2241860" y="1134451"/>
                </a:cubicBezTo>
                <a:cubicBezTo>
                  <a:pt x="2182128" y="1144839"/>
                  <a:pt x="2121055" y="1148575"/>
                  <a:pt x="2060438" y="1147409"/>
                </a:cubicBezTo>
                <a:cubicBezTo>
                  <a:pt x="1671532" y="1139930"/>
                  <a:pt x="1282914" y="1121493"/>
                  <a:pt x="894152" y="1108535"/>
                </a:cubicBezTo>
                <a:cubicBezTo>
                  <a:pt x="872554" y="1099896"/>
                  <a:pt x="849780" y="1093757"/>
                  <a:pt x="829359" y="1082619"/>
                </a:cubicBezTo>
                <a:cubicBezTo>
                  <a:pt x="802013" y="1067704"/>
                  <a:pt x="751606" y="1030787"/>
                  <a:pt x="751606" y="1030787"/>
                </a:cubicBezTo>
                <a:cubicBezTo>
                  <a:pt x="668400" y="919851"/>
                  <a:pt x="755002" y="1047726"/>
                  <a:pt x="673854" y="849376"/>
                </a:cubicBezTo>
                <a:cubicBezTo>
                  <a:pt x="628342" y="738129"/>
                  <a:pt x="531878" y="586800"/>
                  <a:pt x="479473" y="486553"/>
                </a:cubicBezTo>
                <a:cubicBezTo>
                  <a:pt x="416830" y="366721"/>
                  <a:pt x="359822" y="244014"/>
                  <a:pt x="298051" y="123730"/>
                </a:cubicBezTo>
                <a:cubicBezTo>
                  <a:pt x="277736" y="84171"/>
                  <a:pt x="233257" y="51579"/>
                  <a:pt x="233257" y="7108"/>
                </a:cubicBezTo>
                <a:cubicBezTo>
                  <a:pt x="233257" y="-16154"/>
                  <a:pt x="276453" y="24385"/>
                  <a:pt x="298051" y="33024"/>
                </a:cubicBezTo>
                <a:cubicBezTo>
                  <a:pt x="308470" y="43443"/>
                  <a:pt x="377465" y="108769"/>
                  <a:pt x="375803" y="123730"/>
                </a:cubicBezTo>
                <a:cubicBezTo>
                  <a:pt x="364135" y="228737"/>
                  <a:pt x="301799" y="364050"/>
                  <a:pt x="194381" y="408805"/>
                </a:cubicBezTo>
                <a:cubicBezTo>
                  <a:pt x="134042" y="433945"/>
                  <a:pt x="0" y="434721"/>
                  <a:pt x="0" y="434721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8246" name="Freeform 2">
            <a:extLst>
              <a:ext uri="{FF2B5EF4-FFF2-40B4-BE49-F238E27FC236}">
                <a16:creationId xmlns:a16="http://schemas.microsoft.com/office/drawing/2014/main" id="{ADCF73B9-E05B-DE4A-A44F-7D463BE08CD0}"/>
              </a:ext>
            </a:extLst>
          </p:cNvPr>
          <p:cNvSpPr>
            <a:spLocks/>
          </p:cNvSpPr>
          <p:nvPr/>
        </p:nvSpPr>
        <p:spPr bwMode="auto">
          <a:xfrm>
            <a:off x="622300" y="4081463"/>
            <a:ext cx="3395663" cy="1341437"/>
          </a:xfrm>
          <a:custGeom>
            <a:avLst/>
            <a:gdLst>
              <a:gd name="T0" fmla="*/ 3406173 w 3395186"/>
              <a:gd name="T1" fmla="*/ 918037 h 1341563"/>
              <a:gd name="T2" fmla="*/ 2717141 w 3395186"/>
              <a:gd name="T3" fmla="*/ 1318860 h 1341563"/>
              <a:gd name="T4" fmla="*/ 2717141 w 3395186"/>
              <a:gd name="T5" fmla="*/ 1267143 h 1341563"/>
              <a:gd name="T6" fmla="*/ 2262116 w 3395186"/>
              <a:gd name="T7" fmla="*/ 1176622 h 1341563"/>
              <a:gd name="T8" fmla="*/ 1937100 w 3395186"/>
              <a:gd name="T9" fmla="*/ 1124905 h 1341563"/>
              <a:gd name="T10" fmla="*/ 0 w 3395186"/>
              <a:gd name="T11" fmla="*/ 0 h 1341563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395186" h="1341563">
                <a:moveTo>
                  <a:pt x="3395186" y="920015"/>
                </a:moveTo>
                <a:cubicBezTo>
                  <a:pt x="3109014" y="1091708"/>
                  <a:pt x="2822842" y="1263401"/>
                  <a:pt x="2708373" y="1321712"/>
                </a:cubicBezTo>
                <a:cubicBezTo>
                  <a:pt x="2593904" y="1380023"/>
                  <a:pt x="2783965" y="1293636"/>
                  <a:pt x="2708373" y="1269880"/>
                </a:cubicBezTo>
                <a:cubicBezTo>
                  <a:pt x="2632781" y="1246124"/>
                  <a:pt x="2384405" y="1202931"/>
                  <a:pt x="2254818" y="1179175"/>
                </a:cubicBezTo>
                <a:cubicBezTo>
                  <a:pt x="2125231" y="1155419"/>
                  <a:pt x="2306653" y="1323872"/>
                  <a:pt x="1930850" y="1127343"/>
                </a:cubicBezTo>
                <a:cubicBezTo>
                  <a:pt x="1555047" y="930814"/>
                  <a:pt x="0" y="0"/>
                  <a:pt x="0" y="0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23D03692-854F-CB40-9BAF-BECBD916F8B3}"/>
              </a:ext>
            </a:extLst>
          </p:cNvPr>
          <p:cNvSpPr/>
          <p:nvPr/>
        </p:nvSpPr>
        <p:spPr bwMode="auto">
          <a:xfrm>
            <a:off x="914400" y="1371600"/>
            <a:ext cx="2895600" cy="4724400"/>
          </a:xfrm>
          <a:prstGeom prst="arc">
            <a:avLst>
              <a:gd name="adj1" fmla="val 2753529"/>
              <a:gd name="adj2" fmla="val 18472682"/>
            </a:avLst>
          </a:prstGeom>
          <a:noFill/>
          <a:ln w="603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>
            <a:extLst>
              <a:ext uri="{FF2B5EF4-FFF2-40B4-BE49-F238E27FC236}">
                <a16:creationId xmlns:a16="http://schemas.microsoft.com/office/drawing/2014/main" id="{573D4A1D-7524-0C4E-AC57-8995811EF4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What Will We Learn Today?</a:t>
            </a:r>
          </a:p>
        </p:txBody>
      </p:sp>
      <p:sp>
        <p:nvSpPr>
          <p:cNvPr id="47106" name="Content Placeholder 2">
            <a:extLst>
              <a:ext uri="{FF2B5EF4-FFF2-40B4-BE49-F238E27FC236}">
                <a16:creationId xmlns:a16="http://schemas.microsoft.com/office/drawing/2014/main" id="{C609437B-B0E4-D946-8786-343695FB0C5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von Neumann model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LC-3: An example von Neumann machine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Instruction Set Architectures: LC-3 and MIPS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Operate instructions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Data movement instructions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Control instructions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Instruction formats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Addressing modes</a:t>
            </a:r>
          </a:p>
        </p:txBody>
      </p:sp>
      <p:sp>
        <p:nvSpPr>
          <p:cNvPr id="47107" name="Slide Number Placeholder 3">
            <a:extLst>
              <a:ext uri="{FF2B5EF4-FFF2-40B4-BE49-F238E27FC236}">
                <a16:creationId xmlns:a16="http://schemas.microsoft.com/office/drawing/2014/main" id="{E2679485-CDA7-9249-B7AF-C5AF7914D8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346898E-D6F6-9946-AF4D-8AAA8BE879E3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5" name="Title 4">
            <a:extLst>
              <a:ext uri="{FF2B5EF4-FFF2-40B4-BE49-F238E27FC236}">
                <a16:creationId xmlns:a16="http://schemas.microsoft.com/office/drawing/2014/main" id="{E0425EA2-0354-2245-9526-21E0F880824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LC-3 and MIPS </a:t>
            </a:r>
            <a:br>
              <a:rPr lang="en-US" altLang="en-US">
                <a:ea typeface="ＭＳ Ｐゴシック" panose="020B0600070205080204" pitchFamily="34" charset="-128"/>
              </a:rPr>
            </a:br>
            <a:r>
              <a:rPr lang="en-US" altLang="en-US">
                <a:ea typeface="ＭＳ Ｐゴシック" panose="020B0600070205080204" pitchFamily="34" charset="-128"/>
              </a:rPr>
              <a:t>Instruction Set Architectures</a:t>
            </a:r>
          </a:p>
        </p:txBody>
      </p:sp>
      <p:sp>
        <p:nvSpPr>
          <p:cNvPr id="139266" name="Subtitle 5">
            <a:extLst>
              <a:ext uri="{FF2B5EF4-FFF2-40B4-BE49-F238E27FC236}">
                <a16:creationId xmlns:a16="http://schemas.microsoft.com/office/drawing/2014/main" id="{7209B3EA-B8C3-A94A-810F-4609DF52390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39267" name="Slide Number Placeholder 3">
            <a:extLst>
              <a:ext uri="{FF2B5EF4-FFF2-40B4-BE49-F238E27FC236}">
                <a16:creationId xmlns:a16="http://schemas.microsoft.com/office/drawing/2014/main" id="{54CCD583-5EBA-D743-83D2-77F5D751A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07CD0BD-7B30-1649-8BC4-F162BBCB1E8E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70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9" name="Title 1">
            <a:extLst>
              <a:ext uri="{FF2B5EF4-FFF2-40B4-BE49-F238E27FC236}">
                <a16:creationId xmlns:a16="http://schemas.microsoft.com/office/drawing/2014/main" id="{97718A13-2691-264D-8FCC-8B3431E49C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The Instruction Set</a:t>
            </a:r>
          </a:p>
        </p:txBody>
      </p:sp>
      <p:sp>
        <p:nvSpPr>
          <p:cNvPr id="140290" name="Content Placeholder 2">
            <a:extLst>
              <a:ext uri="{FF2B5EF4-FFF2-40B4-BE49-F238E27FC236}">
                <a16:creationId xmlns:a16="http://schemas.microsoft.com/office/drawing/2014/main" id="{2A150F36-A001-6C45-A25A-EAADEA4A6DA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It defines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opcodes</a:t>
            </a:r>
            <a:r>
              <a:rPr lang="en-US" altLang="en-US">
                <a:ea typeface="ＭＳ Ｐゴシック" panose="020B0600070205080204" pitchFamily="34" charset="-128"/>
              </a:rPr>
              <a:t>,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data types</a:t>
            </a:r>
            <a:r>
              <a:rPr lang="en-US" altLang="en-US">
                <a:ea typeface="ＭＳ Ｐゴシック" panose="020B0600070205080204" pitchFamily="34" charset="-128"/>
              </a:rPr>
              <a:t>, and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addressing modes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ADD and LDR have been our first examples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40291" name="Slide Number Placeholder 3">
            <a:extLst>
              <a:ext uri="{FF2B5EF4-FFF2-40B4-BE49-F238E27FC236}">
                <a16:creationId xmlns:a16="http://schemas.microsoft.com/office/drawing/2014/main" id="{132246BE-417B-1E4B-8CD3-EE61BD4F3B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6BE6877-4C4E-694B-ADA2-89A747944B5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67F2245B-DFCA-2F4A-A58F-E4190A7887B4}"/>
              </a:ext>
            </a:extLst>
          </p:cNvPr>
          <p:cNvSpPr txBox="1">
            <a:spLocks/>
          </p:cNvSpPr>
          <p:nvPr/>
        </p:nvSpPr>
        <p:spPr bwMode="auto">
          <a:xfrm>
            <a:off x="2225675" y="2286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ADD</a:t>
            </a:r>
            <a:endParaRPr lang="de-CH" altLang="en-US" sz="200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80B6E07-7F02-CD4B-AB95-9E1B362AAD79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2682875"/>
            <a:ext cx="4578350" cy="795338"/>
            <a:chOff x="838200" y="3319046"/>
            <a:chExt cx="4578600" cy="79575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4918050-EC55-E243-B536-599ACC842457}"/>
                </a:ext>
              </a:extLst>
            </p:cNvPr>
            <p:cNvSpPr/>
            <p:nvPr/>
          </p:nvSpPr>
          <p:spPr bwMode="auto">
            <a:xfrm>
              <a:off x="838200" y="3657361"/>
              <a:ext cx="1079559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4C60860-6532-9F4A-AE65-C1C7FB022A0D}"/>
                </a:ext>
              </a:extLst>
            </p:cNvPr>
            <p:cNvSpPr/>
            <p:nvPr/>
          </p:nvSpPr>
          <p:spPr bwMode="auto">
            <a:xfrm>
              <a:off x="1905058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2A47DCB-22B9-334A-B959-3345CF88378A}"/>
                </a:ext>
              </a:extLst>
            </p:cNvPr>
            <p:cNvSpPr/>
            <p:nvPr/>
          </p:nvSpPr>
          <p:spPr bwMode="auto">
            <a:xfrm>
              <a:off x="2819508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D64D540-5CCB-7C4F-9C63-3BE9A7853869}"/>
                </a:ext>
              </a:extLst>
            </p:cNvPr>
            <p:cNvSpPr/>
            <p:nvPr/>
          </p:nvSpPr>
          <p:spPr bwMode="auto">
            <a:xfrm>
              <a:off x="3713320" y="3657361"/>
              <a:ext cx="32863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BBE4A3-04DF-9B4C-BC30-C71AEC83C5A4}"/>
                </a:ext>
              </a:extLst>
            </p:cNvPr>
            <p:cNvSpPr/>
            <p:nvPr/>
          </p:nvSpPr>
          <p:spPr bwMode="auto">
            <a:xfrm>
              <a:off x="4041950" y="3657361"/>
              <a:ext cx="509616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6D58CED-3962-3244-8A3E-422E6FD0B2C9}"/>
                </a:ext>
              </a:extLst>
            </p:cNvPr>
            <p:cNvSpPr/>
            <p:nvPr/>
          </p:nvSpPr>
          <p:spPr bwMode="auto">
            <a:xfrm>
              <a:off x="4502350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2</a:t>
              </a:r>
            </a:p>
          </p:txBody>
        </p:sp>
        <p:sp>
          <p:nvSpPr>
            <p:cNvPr id="140312" name="TextBox 53">
              <a:extLst>
                <a:ext uri="{FF2B5EF4-FFF2-40B4-BE49-F238E27FC236}">
                  <a16:creationId xmlns:a16="http://schemas.microsoft.com/office/drawing/2014/main" id="{C58E24D0-57D4-044A-8D23-8F120E316A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40313" name="TextBox 54">
              <a:extLst>
                <a:ext uri="{FF2B5EF4-FFF2-40B4-BE49-F238E27FC236}">
                  <a16:creationId xmlns:a16="http://schemas.microsoft.com/office/drawing/2014/main" id="{C2B80FB8-54BB-8741-B06A-DC872A32DE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40314" name="TextBox 55">
              <a:extLst>
                <a:ext uri="{FF2B5EF4-FFF2-40B4-BE49-F238E27FC236}">
                  <a16:creationId xmlns:a16="http://schemas.microsoft.com/office/drawing/2014/main" id="{40D27B17-C252-1141-A968-E6C9F77448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SR1</a:t>
              </a:r>
            </a:p>
          </p:txBody>
        </p:sp>
        <p:sp>
          <p:nvSpPr>
            <p:cNvPr id="140315" name="TextBox 56">
              <a:extLst>
                <a:ext uri="{FF2B5EF4-FFF2-40B4-BE49-F238E27FC236}">
                  <a16:creationId xmlns:a16="http://schemas.microsoft.com/office/drawing/2014/main" id="{5441A264-1EA3-1D47-9B53-AE348B3A54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024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SR2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F75E4F7-1443-CC43-B4AC-EC8B3B6A532B}"/>
              </a:ext>
            </a:extLst>
          </p:cNvPr>
          <p:cNvGrpSpPr>
            <a:grpSpLocks/>
          </p:cNvGrpSpPr>
          <p:nvPr/>
        </p:nvGrpSpPr>
        <p:grpSpPr bwMode="auto">
          <a:xfrm>
            <a:off x="1676400" y="4751388"/>
            <a:ext cx="5803900" cy="811212"/>
            <a:chOff x="838200" y="3304004"/>
            <a:chExt cx="5804400" cy="810796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32417A4-0752-E642-9385-4A5AED948EDD}"/>
                </a:ext>
              </a:extLst>
            </p:cNvPr>
            <p:cNvSpPr/>
            <p:nvPr/>
          </p:nvSpPr>
          <p:spPr bwMode="auto">
            <a:xfrm>
              <a:off x="838200" y="3657834"/>
              <a:ext cx="1079593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6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90BE8C4-3931-EF47-BD4E-1745EAA66A9F}"/>
                </a:ext>
              </a:extLst>
            </p:cNvPr>
            <p:cNvSpPr/>
            <p:nvPr/>
          </p:nvSpPr>
          <p:spPr bwMode="auto">
            <a:xfrm>
              <a:off x="1905092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3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0F0B3EF-626F-8A45-8DBA-221DBBD8AB77}"/>
                </a:ext>
              </a:extLst>
            </p:cNvPr>
            <p:cNvSpPr/>
            <p:nvPr/>
          </p:nvSpPr>
          <p:spPr bwMode="auto">
            <a:xfrm>
              <a:off x="2819571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8ED8A3E-2F17-EB4B-B3B2-D7D26825BDFD}"/>
                </a:ext>
              </a:extLst>
            </p:cNvPr>
            <p:cNvSpPr/>
            <p:nvPr/>
          </p:nvSpPr>
          <p:spPr bwMode="auto">
            <a:xfrm>
              <a:off x="3734049" y="3657834"/>
              <a:ext cx="2908551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4</a:t>
              </a:r>
            </a:p>
          </p:txBody>
        </p:sp>
        <p:sp>
          <p:nvSpPr>
            <p:cNvPr id="140302" name="TextBox 41">
              <a:extLst>
                <a:ext uri="{FF2B5EF4-FFF2-40B4-BE49-F238E27FC236}">
                  <a16:creationId xmlns:a16="http://schemas.microsoft.com/office/drawing/2014/main" id="{2BA6D3AB-6887-214F-9D39-2524BBE25A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04004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40303" name="TextBox 46">
              <a:extLst>
                <a:ext uri="{FF2B5EF4-FFF2-40B4-BE49-F238E27FC236}">
                  <a16:creationId xmlns:a16="http://schemas.microsoft.com/office/drawing/2014/main" id="{B956CAC7-6C59-2D4E-B181-F307E9B6DA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40304" name="TextBox 47">
              <a:extLst>
                <a:ext uri="{FF2B5EF4-FFF2-40B4-BE49-F238E27FC236}">
                  <a16:creationId xmlns:a16="http://schemas.microsoft.com/office/drawing/2014/main" id="{9FAE0A20-72B7-A34B-A24E-5CE1C88FFD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BaseR</a:t>
              </a:r>
            </a:p>
          </p:txBody>
        </p:sp>
        <p:sp>
          <p:nvSpPr>
            <p:cNvPr id="140305" name="TextBox 48">
              <a:extLst>
                <a:ext uri="{FF2B5EF4-FFF2-40B4-BE49-F238E27FC236}">
                  <a16:creationId xmlns:a16="http://schemas.microsoft.com/office/drawing/2014/main" id="{B7012EBC-69EB-F44C-86AA-0BF5AC0407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3800" y="3304004"/>
              <a:ext cx="2908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offset6</a:t>
              </a:r>
            </a:p>
          </p:txBody>
        </p:sp>
      </p:grp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C5C64889-7042-A841-8228-043042A2F7C6}"/>
              </a:ext>
            </a:extLst>
          </p:cNvPr>
          <p:cNvSpPr txBox="1">
            <a:spLocks/>
          </p:cNvSpPr>
          <p:nvPr/>
        </p:nvSpPr>
        <p:spPr bwMode="auto">
          <a:xfrm>
            <a:off x="1698625" y="4370388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LDR</a:t>
            </a:r>
            <a:endParaRPr lang="de-CH" altLang="en-US" sz="2000"/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67157AB9-518E-8E4E-BF12-49E542864A93}"/>
              </a:ext>
            </a:extLst>
          </p:cNvPr>
          <p:cNvSpPr txBox="1">
            <a:spLocks/>
          </p:cNvSpPr>
          <p:nvPr/>
        </p:nvSpPr>
        <p:spPr bwMode="auto">
          <a:xfrm>
            <a:off x="4267200" y="3581400"/>
            <a:ext cx="21177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>
                <a:solidFill>
                  <a:srgbClr val="0432FF"/>
                </a:solidFill>
              </a:rPr>
              <a:t>Register mode</a:t>
            </a:r>
            <a:endParaRPr lang="de-CH" altLang="en-US" sz="2000">
              <a:solidFill>
                <a:srgbClr val="0432FF"/>
              </a:solidFill>
            </a:endParaRP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FC613D17-A736-4A44-9429-1A216CE52C55}"/>
              </a:ext>
            </a:extLst>
          </p:cNvPr>
          <p:cNvSpPr txBox="1">
            <a:spLocks/>
          </p:cNvSpPr>
          <p:nvPr/>
        </p:nvSpPr>
        <p:spPr bwMode="auto">
          <a:xfrm>
            <a:off x="3657600" y="5638800"/>
            <a:ext cx="236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>
                <a:solidFill>
                  <a:srgbClr val="0432FF"/>
                </a:solidFill>
              </a:rPr>
              <a:t>Base+offset mode</a:t>
            </a:r>
            <a:endParaRPr lang="de-CH" altLang="en-US" sz="2000">
              <a:solidFill>
                <a:srgbClr val="0432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6" grpId="0"/>
      <p:bldP spid="27" grpId="0"/>
      <p:bldP spid="28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3" name="Title 1">
            <a:extLst>
              <a:ext uri="{FF2B5EF4-FFF2-40B4-BE49-F238E27FC236}">
                <a16:creationId xmlns:a16="http://schemas.microsoft.com/office/drawing/2014/main" id="{239B9382-C1C0-9745-80B1-91EC2679AB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The Instruction Set Architecture</a:t>
            </a: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D727019A-9E47-024A-82DC-2E5EBBA2E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ISA is the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interface between </a:t>
            </a:r>
            <a:r>
              <a:rPr lang="en-US" altLang="en-US" dirty="0">
                <a:ea typeface="ＭＳ Ｐゴシック" charset="-128"/>
              </a:rPr>
              <a:t>what the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software</a:t>
            </a:r>
            <a:r>
              <a:rPr lang="en-US" altLang="en-US" dirty="0">
                <a:ea typeface="ＭＳ Ｐゴシック" charset="-128"/>
              </a:rPr>
              <a:t> commands and what the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hardware</a:t>
            </a:r>
            <a:r>
              <a:rPr lang="en-US" altLang="en-US" dirty="0">
                <a:ea typeface="ＭＳ Ｐゴシック" charset="-128"/>
              </a:rPr>
              <a:t> carries out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ISA specifies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The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memory organization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Address space (LC-3: 2</a:t>
            </a:r>
            <a:r>
              <a:rPr lang="en-US" altLang="en-US" baseline="30000" dirty="0">
                <a:ea typeface="ＭＳ Ｐゴシック" charset="-128"/>
              </a:rPr>
              <a:t>16</a:t>
            </a:r>
            <a:r>
              <a:rPr lang="en-US" altLang="en-US" dirty="0">
                <a:ea typeface="ＭＳ Ｐゴシック" charset="-128"/>
              </a:rPr>
              <a:t>, MIPS: 2</a:t>
            </a:r>
            <a:r>
              <a:rPr lang="en-US" altLang="en-US" baseline="30000" dirty="0">
                <a:ea typeface="ＭＳ Ｐゴシック" charset="-128"/>
              </a:rPr>
              <a:t>32</a:t>
            </a:r>
            <a:r>
              <a:rPr lang="en-US" altLang="en-US" dirty="0">
                <a:ea typeface="ＭＳ Ｐゴシック" charset="-128"/>
              </a:rPr>
              <a:t>)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Addressability (LC-3: 16 bits, MIPS: 32 bits)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Word- or Byte-addressable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The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register set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R0 to R7 in LC-3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32 registers in MIPS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The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instruction set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Opcodes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Data types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Addressing modes</a:t>
            </a:r>
          </a:p>
        </p:txBody>
      </p:sp>
      <p:sp>
        <p:nvSpPr>
          <p:cNvPr id="141315" name="Slide Number Placeholder 3">
            <a:extLst>
              <a:ext uri="{FF2B5EF4-FFF2-40B4-BE49-F238E27FC236}">
                <a16:creationId xmlns:a16="http://schemas.microsoft.com/office/drawing/2014/main" id="{4C2D897C-344E-4D4E-8B04-46306E6AB7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87BA84E-1A62-9740-B4E1-EF6879E4CC1D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41316" name="Text Box 4">
            <a:extLst>
              <a:ext uri="{FF2B5EF4-FFF2-40B4-BE49-F238E27FC236}">
                <a16:creationId xmlns:a16="http://schemas.microsoft.com/office/drawing/2014/main" id="{24652620-1B0D-0D43-A8BF-BECDF4D1DA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2925" y="3408363"/>
            <a:ext cx="1946275" cy="376237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Microarchitecture</a:t>
            </a:r>
          </a:p>
        </p:txBody>
      </p:sp>
      <p:sp>
        <p:nvSpPr>
          <p:cNvPr id="6" name="Text Box 5">
            <a:extLst>
              <a:ext uri="{FF2B5EF4-FFF2-40B4-BE49-F238E27FC236}">
                <a16:creationId xmlns:a16="http://schemas.microsoft.com/office/drawing/2014/main" id="{9575F767-B752-314E-B3BC-2C66162FE7A9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3027363"/>
            <a:ext cx="1946275" cy="376237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ISA</a:t>
            </a:r>
          </a:p>
        </p:txBody>
      </p:sp>
      <p:sp>
        <p:nvSpPr>
          <p:cNvPr id="141318" name="Text Box 6">
            <a:extLst>
              <a:ext uri="{FF2B5EF4-FFF2-40B4-BE49-F238E27FC236}">
                <a16:creationId xmlns:a16="http://schemas.microsoft.com/office/drawing/2014/main" id="{15F11A1D-BCD4-8046-B22F-A0D80106058C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2646363"/>
            <a:ext cx="1946275" cy="376237"/>
          </a:xfrm>
          <a:prstGeom prst="rect">
            <a:avLst/>
          </a:prstGeom>
          <a:solidFill>
            <a:srgbClr val="00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Program</a:t>
            </a:r>
          </a:p>
        </p:txBody>
      </p:sp>
      <p:sp>
        <p:nvSpPr>
          <p:cNvPr id="141319" name="Text Box 7">
            <a:extLst>
              <a:ext uri="{FF2B5EF4-FFF2-40B4-BE49-F238E27FC236}">
                <a16:creationId xmlns:a16="http://schemas.microsoft.com/office/drawing/2014/main" id="{DD292CCB-F425-9C44-B577-3C3DCBAD7227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2265363"/>
            <a:ext cx="1946275" cy="376237"/>
          </a:xfrm>
          <a:prstGeom prst="rect">
            <a:avLst/>
          </a:prstGeom>
          <a:solidFill>
            <a:srgbClr val="00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Algorithm</a:t>
            </a:r>
          </a:p>
        </p:txBody>
      </p:sp>
      <p:sp>
        <p:nvSpPr>
          <p:cNvPr id="141320" name="Text Box 8">
            <a:extLst>
              <a:ext uri="{FF2B5EF4-FFF2-40B4-BE49-F238E27FC236}">
                <a16:creationId xmlns:a16="http://schemas.microsoft.com/office/drawing/2014/main" id="{D10DE88E-6F2C-3C43-9783-B461F56BF51F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1884363"/>
            <a:ext cx="1946275" cy="376237"/>
          </a:xfrm>
          <a:prstGeom prst="rect">
            <a:avLst/>
          </a:prstGeom>
          <a:solidFill>
            <a:srgbClr val="00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Problem</a:t>
            </a:r>
          </a:p>
        </p:txBody>
      </p:sp>
      <p:sp>
        <p:nvSpPr>
          <p:cNvPr id="141321" name="Text Box 9">
            <a:extLst>
              <a:ext uri="{FF2B5EF4-FFF2-40B4-BE49-F238E27FC236}">
                <a16:creationId xmlns:a16="http://schemas.microsoft.com/office/drawing/2014/main" id="{08E1757B-528A-9049-AE54-FC1D7F0C3B47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3789363"/>
            <a:ext cx="1946275" cy="376237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Circuits</a:t>
            </a:r>
          </a:p>
        </p:txBody>
      </p:sp>
      <p:sp>
        <p:nvSpPr>
          <p:cNvPr id="141322" name="Text Box 10">
            <a:extLst>
              <a:ext uri="{FF2B5EF4-FFF2-40B4-BE49-F238E27FC236}">
                <a16:creationId xmlns:a16="http://schemas.microsoft.com/office/drawing/2014/main" id="{54C88D81-74C6-834E-9EF0-D3516FA29715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4170363"/>
            <a:ext cx="1946275" cy="376237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Electrons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Title 1">
            <a:extLst>
              <a:ext uri="{FF2B5EF4-FFF2-40B4-BE49-F238E27FC236}">
                <a16:creationId xmlns:a16="http://schemas.microsoft.com/office/drawing/2014/main" id="{11999A66-9F14-A84E-909C-DDBE6AEB9D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Opcodes</a:t>
            </a: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9ED1F4C6-96A7-094D-BCC5-6BD2DF9BAA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82038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Large or small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sets of opcodes</a:t>
            </a:r>
            <a:r>
              <a:rPr lang="en-US" altLang="en-US">
                <a:ea typeface="ＭＳ Ｐゴシック" panose="020B0600070205080204" pitchFamily="34" charset="-128"/>
              </a:rPr>
              <a:t> could be defined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E.g, HP Precision Architecture: an instruction for A*B+C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E.g, x86 ISA: multimedia extensions (MMX), later SSE and AVX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E.g, VAX ISA: opcode to save all information of one program prior to switching to another program</a:t>
            </a:r>
          </a:p>
          <a:p>
            <a:endParaRPr lang="en-US" altLang="en-US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Tradeoffs</a:t>
            </a:r>
            <a:r>
              <a:rPr lang="en-US" altLang="en-US">
                <a:ea typeface="ＭＳ Ｐゴシック" panose="020B0600070205080204" pitchFamily="34" charset="-128"/>
              </a:rPr>
              <a:t> are involved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Hardware complexity vs. software complexity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In LC-3 and in MIPS there are three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types of opcodes</a:t>
            </a: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Operate</a:t>
            </a: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Data movement</a:t>
            </a: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Control</a:t>
            </a:r>
          </a:p>
        </p:txBody>
      </p:sp>
      <p:sp>
        <p:nvSpPr>
          <p:cNvPr id="143363" name="Slide Number Placeholder 3">
            <a:extLst>
              <a:ext uri="{FF2B5EF4-FFF2-40B4-BE49-F238E27FC236}">
                <a16:creationId xmlns:a16="http://schemas.microsoft.com/office/drawing/2014/main" id="{08517A59-9E86-E84E-BE93-0712639FCC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AE2B812-8DB8-9946-A7E6-B38BFAD5C778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Title 1">
            <a:extLst>
              <a:ext uri="{FF2B5EF4-FFF2-40B4-BE49-F238E27FC236}">
                <a16:creationId xmlns:a16="http://schemas.microsoft.com/office/drawing/2014/main" id="{25EB6B7C-9E22-DD45-80B4-924512E3EB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Opcodes in LC-3</a:t>
            </a:r>
          </a:p>
        </p:txBody>
      </p:sp>
      <p:sp>
        <p:nvSpPr>
          <p:cNvPr id="144386" name="Slide Number Placeholder 3">
            <a:extLst>
              <a:ext uri="{FF2B5EF4-FFF2-40B4-BE49-F238E27FC236}">
                <a16:creationId xmlns:a16="http://schemas.microsoft.com/office/drawing/2014/main" id="{ED17B288-99A7-4347-BFE4-23114E599F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D38B083-2D1E-134C-A982-5C8E59F48061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44387" name="Picture 2">
            <a:extLst>
              <a:ext uri="{FF2B5EF4-FFF2-40B4-BE49-F238E27FC236}">
                <a16:creationId xmlns:a16="http://schemas.microsoft.com/office/drawing/2014/main" id="{4C42B246-B488-9F4E-B2AD-3F68116C91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775" y="912813"/>
            <a:ext cx="3600450" cy="59451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8C20B2AF-954B-BD47-B4D9-21E98E90F9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1066800"/>
            <a:ext cx="990600" cy="5410200"/>
          </a:xfrm>
          <a:prstGeom prst="roundRect">
            <a:avLst>
              <a:gd name="adj" fmla="val 16667"/>
            </a:avLst>
          </a:prstGeom>
          <a:noFill/>
          <a:ln w="50800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9" name="Title 1">
            <a:extLst>
              <a:ext uri="{FF2B5EF4-FFF2-40B4-BE49-F238E27FC236}">
                <a16:creationId xmlns:a16="http://schemas.microsoft.com/office/drawing/2014/main" id="{A421176B-012E-494B-BD7D-5484494353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Opcodes in LC-3b</a:t>
            </a:r>
          </a:p>
        </p:txBody>
      </p:sp>
      <p:sp>
        <p:nvSpPr>
          <p:cNvPr id="145410" name="Slide Number Placeholder 3">
            <a:extLst>
              <a:ext uri="{FF2B5EF4-FFF2-40B4-BE49-F238E27FC236}">
                <a16:creationId xmlns:a16="http://schemas.microsoft.com/office/drawing/2014/main" id="{C29C10BD-8EAD-C046-BAC2-07A7975F14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BE18E46-AFD1-8D4E-8B65-1FFC308ECD2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45411" name="Picture 9">
            <a:extLst>
              <a:ext uri="{FF2B5EF4-FFF2-40B4-BE49-F238E27FC236}">
                <a16:creationId xmlns:a16="http://schemas.microsoft.com/office/drawing/2014/main" id="{9CFC7944-8DD9-CC43-AC71-45D499FFA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9525" y="914400"/>
            <a:ext cx="4044950" cy="587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2">
            <a:extLst>
              <a:ext uri="{FF2B5EF4-FFF2-40B4-BE49-F238E27FC236}">
                <a16:creationId xmlns:a16="http://schemas.microsoft.com/office/drawing/2014/main" id="{A6E23B11-0B83-2740-9FEF-2D241F9930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2473325"/>
            <a:ext cx="3810000" cy="346075"/>
          </a:xfrm>
          <a:prstGeom prst="roundRect">
            <a:avLst>
              <a:gd name="adj" fmla="val 16667"/>
            </a:avLst>
          </a:prstGeom>
          <a:noFill/>
          <a:ln w="50800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51F3ABA6-17E0-1E4D-B329-5C392422DC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5597525"/>
            <a:ext cx="3810000" cy="346075"/>
          </a:xfrm>
          <a:prstGeom prst="roundRect">
            <a:avLst>
              <a:gd name="adj" fmla="val 16667"/>
            </a:avLst>
          </a:prstGeom>
          <a:noFill/>
          <a:ln w="50800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A86BF859-C606-E34C-91DD-1A33D034AF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6324600"/>
            <a:ext cx="3810000" cy="346075"/>
          </a:xfrm>
          <a:prstGeom prst="roundRect">
            <a:avLst>
              <a:gd name="adj" fmla="val 16667"/>
            </a:avLst>
          </a:prstGeom>
          <a:noFill/>
          <a:ln w="50800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3" name="Title 1">
            <a:extLst>
              <a:ext uri="{FF2B5EF4-FFF2-40B4-BE49-F238E27FC236}">
                <a16:creationId xmlns:a16="http://schemas.microsoft.com/office/drawing/2014/main" id="{C89FA417-4B49-1E47-AF97-0D6BE8F243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Funct in MIPS R-Type Instructions (I)</a:t>
            </a:r>
          </a:p>
        </p:txBody>
      </p:sp>
      <p:sp>
        <p:nvSpPr>
          <p:cNvPr id="146434" name="Slide Number Placeholder 3">
            <a:extLst>
              <a:ext uri="{FF2B5EF4-FFF2-40B4-BE49-F238E27FC236}">
                <a16:creationId xmlns:a16="http://schemas.microsoft.com/office/drawing/2014/main" id="{22AC6DA1-93AB-0741-ADCC-E65DFB62B7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D257DF1-8760-FD4F-BE62-A3F8453C83A1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46435" name="Picture 1">
            <a:extLst>
              <a:ext uri="{FF2B5EF4-FFF2-40B4-BE49-F238E27FC236}">
                <a16:creationId xmlns:a16="http://schemas.microsoft.com/office/drawing/2014/main" id="{DB944BA2-0409-1648-AFDA-CCD3FE65F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939800"/>
            <a:ext cx="6232525" cy="554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6436" name="TextBox 2">
            <a:extLst>
              <a:ext uri="{FF2B5EF4-FFF2-40B4-BE49-F238E27FC236}">
                <a16:creationId xmlns:a16="http://schemas.microsoft.com/office/drawing/2014/main" id="{E7093081-8C16-814F-ACE2-5D666E929A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238" y="6488113"/>
            <a:ext cx="51609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/>
              <a:t>Harris and Harris, Appendix B: MIPS Instructions</a:t>
            </a:r>
          </a:p>
        </p:txBody>
      </p:sp>
      <p:sp>
        <p:nvSpPr>
          <p:cNvPr id="6" name="Rounded Rectangle 2">
            <a:extLst>
              <a:ext uri="{FF2B5EF4-FFF2-40B4-BE49-F238E27FC236}">
                <a16:creationId xmlns:a16="http://schemas.microsoft.com/office/drawing/2014/main" id="{D0C5BFB6-B909-074D-A150-D6B6CDA0B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9813" y="1166813"/>
            <a:ext cx="958850" cy="5081587"/>
          </a:xfrm>
          <a:prstGeom prst="roundRect">
            <a:avLst>
              <a:gd name="adj" fmla="val 16667"/>
            </a:avLst>
          </a:prstGeom>
          <a:noFill/>
          <a:ln w="50800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68848DE-AAC3-F74D-8F68-2EBCF5517BA1}"/>
              </a:ext>
            </a:extLst>
          </p:cNvPr>
          <p:cNvSpPr/>
          <p:nvPr/>
        </p:nvSpPr>
        <p:spPr>
          <a:xfrm>
            <a:off x="249238" y="1143000"/>
            <a:ext cx="1960562" cy="22860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rgbClr val="0432FF"/>
                </a:solidFill>
              </a:rPr>
              <a:t>Opcode is 0</a:t>
            </a:r>
            <a:r>
              <a:rPr lang="en-US" sz="2000" dirty="0">
                <a:solidFill>
                  <a:schemeClr val="tx1"/>
                </a:solidFill>
              </a:rPr>
              <a:t> in MIPS R-Type instructions.</a:t>
            </a:r>
          </a:p>
          <a:p>
            <a:pPr algn="ctr">
              <a:defRPr/>
            </a:pPr>
            <a:r>
              <a:rPr lang="en-US" sz="2000" dirty="0" err="1">
                <a:solidFill>
                  <a:srgbClr val="00B050"/>
                </a:solidFill>
              </a:rPr>
              <a:t>Funct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defines the operation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1" name="Title 1">
            <a:extLst>
              <a:ext uri="{FF2B5EF4-FFF2-40B4-BE49-F238E27FC236}">
                <a16:creationId xmlns:a16="http://schemas.microsoft.com/office/drawing/2014/main" id="{D859B359-06A1-AB47-95C3-9811D2C2C9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Funct in MIPS R-Type Instructions (II)</a:t>
            </a:r>
          </a:p>
        </p:txBody>
      </p:sp>
      <p:sp>
        <p:nvSpPr>
          <p:cNvPr id="148482" name="Slide Number Placeholder 3">
            <a:extLst>
              <a:ext uri="{FF2B5EF4-FFF2-40B4-BE49-F238E27FC236}">
                <a16:creationId xmlns:a16="http://schemas.microsoft.com/office/drawing/2014/main" id="{C7E49044-D954-C84C-B087-79374E1A95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97EB73F-A3C4-3743-A39E-06ED5A89939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48483" name="TextBox 2">
            <a:extLst>
              <a:ext uri="{FF2B5EF4-FFF2-40B4-BE49-F238E27FC236}">
                <a16:creationId xmlns:a16="http://schemas.microsoft.com/office/drawing/2014/main" id="{27410D3C-47E4-8F46-96AD-1CDEE6D943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238" y="6488113"/>
            <a:ext cx="51609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/>
              <a:t>Harris and Harris, Appendix B: MIPS Instructions</a:t>
            </a:r>
          </a:p>
        </p:txBody>
      </p:sp>
      <p:pic>
        <p:nvPicPr>
          <p:cNvPr id="148484" name="Picture 4">
            <a:extLst>
              <a:ext uri="{FF2B5EF4-FFF2-40B4-BE49-F238E27FC236}">
                <a16:creationId xmlns:a16="http://schemas.microsoft.com/office/drawing/2014/main" id="{9B8596E4-892E-304B-A5E7-B8574BF4E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150" y="2057400"/>
            <a:ext cx="6235700" cy="304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2">
            <a:extLst>
              <a:ext uri="{FF2B5EF4-FFF2-40B4-BE49-F238E27FC236}">
                <a16:creationId xmlns:a16="http://schemas.microsoft.com/office/drawing/2014/main" id="{C0520CD1-9685-824C-BBB5-BCB4B13A1C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9550" y="2295525"/>
            <a:ext cx="958850" cy="2733675"/>
          </a:xfrm>
          <a:prstGeom prst="roundRect">
            <a:avLst>
              <a:gd name="adj" fmla="val 16667"/>
            </a:avLst>
          </a:prstGeom>
          <a:noFill/>
          <a:ln w="50800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48486" name="Content Placeholder 2">
            <a:extLst>
              <a:ext uri="{FF2B5EF4-FFF2-40B4-BE49-F238E27FC236}">
                <a16:creationId xmlns:a16="http://schemas.microsoft.com/office/drawing/2014/main" id="{29D3B0CB-2A9F-DC45-B837-069E7D7542C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Find the complete list of instructions in the appendix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4">
            <a:extLst>
              <a:ext uri="{FF2B5EF4-FFF2-40B4-BE49-F238E27FC236}">
                <a16:creationId xmlns:a16="http://schemas.microsoft.com/office/drawing/2014/main" id="{48A963B1-7CED-5440-A0CA-52578B5A24A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96081" y="457200"/>
            <a:ext cx="8428037" cy="1720850"/>
          </a:xfrm>
        </p:spPr>
        <p:txBody>
          <a:bodyPr/>
          <a:lstStyle/>
          <a:p>
            <a:pPr algn="ctr" eaLnBrk="1" hangingPunct="1"/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sz="4500" b="1" dirty="0">
                <a:ea typeface="ＭＳ Ｐゴシック" panose="020B0600070205080204" pitchFamily="34" charset="-128"/>
              </a:rPr>
              <a:t>Digital Design &amp; Computer Arch.</a:t>
            </a:r>
            <a:br>
              <a:rPr lang="en-US" altLang="en-US" sz="4500" b="1" dirty="0">
                <a:ea typeface="ＭＳ Ｐゴシック" panose="020B0600070205080204" pitchFamily="34" charset="-128"/>
              </a:rPr>
            </a:br>
            <a:br>
              <a:rPr lang="en-US" altLang="en-US" sz="1000" b="1" dirty="0">
                <a:ea typeface="ＭＳ Ｐゴシック" panose="020B0600070205080204" pitchFamily="34" charset="-128"/>
              </a:rPr>
            </a:br>
            <a:r>
              <a:rPr lang="en-US" altLang="en-US" sz="43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Lecture 9: Von Neumann Model,</a:t>
            </a:r>
            <a:br>
              <a:rPr lang="en-US" altLang="en-US" sz="4300" dirty="0">
                <a:solidFill>
                  <a:srgbClr val="FF0000"/>
                </a:solidFill>
                <a:ea typeface="ＭＳ Ｐゴシック" panose="020B0600070205080204" pitchFamily="34" charset="-128"/>
              </a:rPr>
            </a:br>
            <a:r>
              <a:rPr lang="en-US" altLang="en-US" sz="43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ISA, LC-3 and MIPS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2055-A21C-2048-B880-6CEA6B625F5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2900363"/>
          </a:xfrm>
        </p:spPr>
        <p:txBody>
          <a:bodyPr/>
          <a:lstStyle/>
          <a:p>
            <a:pPr eaLnBrk="1" hangingPunct="1"/>
            <a:endParaRPr lang="en-US" altLang="en-US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Prof.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Onur</a:t>
            </a: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Mutlu</a:t>
            </a:r>
            <a:endParaRPr lang="en-US" altLang="en-US" sz="2800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sz="2800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ETH Zürich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Spring 2020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19 March 2020</a:t>
            </a: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9394978"/>
      </p:ext>
    </p:extLst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7" name="Rectangle 4">
            <a:extLst>
              <a:ext uri="{FF2B5EF4-FFF2-40B4-BE49-F238E27FC236}">
                <a16:creationId xmlns:a16="http://schemas.microsoft.com/office/drawing/2014/main" id="{7DCC099D-417D-FD46-895B-A0136EEC910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229600" cy="2209800"/>
          </a:xfrm>
        </p:spPr>
        <p:txBody>
          <a:bodyPr anchor="ctr"/>
          <a:lstStyle/>
          <a:p>
            <a:pPr algn="ctr" eaLnBrk="1" hangingPunct="1"/>
            <a:r>
              <a:rPr lang="en-US" altLang="en-US" sz="3200">
                <a:ea typeface="ＭＳ Ｐゴシック" panose="020B0600070205080204" pitchFamily="34" charset="-128"/>
              </a:rPr>
              <a:t>We did not cover the following slides in lecture. These are for your preparation for the next lecture 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4">
            <a:extLst>
              <a:ext uri="{FF2B5EF4-FFF2-40B4-BE49-F238E27FC236}">
                <a16:creationId xmlns:a16="http://schemas.microsoft.com/office/drawing/2014/main" id="{AAB1CBB8-C591-4843-BA3B-120FBD997D4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The Von Neumann Model</a:t>
            </a:r>
          </a:p>
        </p:txBody>
      </p:sp>
      <p:sp>
        <p:nvSpPr>
          <p:cNvPr id="48130" name="Subtitle 5">
            <a:extLst>
              <a:ext uri="{FF2B5EF4-FFF2-40B4-BE49-F238E27FC236}">
                <a16:creationId xmlns:a16="http://schemas.microsoft.com/office/drawing/2014/main" id="{3D1EE547-4861-C140-87EF-DB54F4FA8EAB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48131" name="Slide Number Placeholder 3">
            <a:extLst>
              <a:ext uri="{FF2B5EF4-FFF2-40B4-BE49-F238E27FC236}">
                <a16:creationId xmlns:a16="http://schemas.microsoft.com/office/drawing/2014/main" id="{9910EFE7-21F8-724F-A0B9-684D234F2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1B281E6-C0E7-7F4E-A000-BEEBE1663469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5" name="Title 1">
            <a:extLst>
              <a:ext uri="{FF2B5EF4-FFF2-40B4-BE49-F238E27FC236}">
                <a16:creationId xmlns:a16="http://schemas.microsoft.com/office/drawing/2014/main" id="{EAB3556B-4942-DD46-9E6A-CE67B2EEE5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Data Types</a:t>
            </a: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D593EE1A-4B11-204E-A7E5-562B32167B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An ISA supports one or several data types</a:t>
            </a:r>
          </a:p>
          <a:p>
            <a:endParaRPr lang="en-US" altLang="en-US">
              <a:solidFill>
                <a:srgbClr val="00B050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LC-3 only supports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2’s complement integers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MIPS supports</a:t>
            </a: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2’s complement integers</a:t>
            </a: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Unsigned integers</a:t>
            </a: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Floating point</a:t>
            </a:r>
          </a:p>
          <a:p>
            <a:endParaRPr lang="en-US" altLang="en-US">
              <a:solidFill>
                <a:srgbClr val="0432FF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Again,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tradeoffs</a:t>
            </a:r>
            <a:r>
              <a:rPr lang="en-US" altLang="en-US">
                <a:ea typeface="ＭＳ Ｐゴシック" panose="020B0600070205080204" pitchFamily="34" charset="-128"/>
              </a:rPr>
              <a:t> are involved</a:t>
            </a:r>
          </a:p>
        </p:txBody>
      </p:sp>
      <p:sp>
        <p:nvSpPr>
          <p:cNvPr id="154627" name="Slide Number Placeholder 3">
            <a:extLst>
              <a:ext uri="{FF2B5EF4-FFF2-40B4-BE49-F238E27FC236}">
                <a16:creationId xmlns:a16="http://schemas.microsoft.com/office/drawing/2014/main" id="{F637E4B7-E2A7-2B4B-89ED-19E3A2D081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34E65F5-5DCF-4D42-8AC8-E270996672C7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49" name="Title 1">
            <a:extLst>
              <a:ext uri="{FF2B5EF4-FFF2-40B4-BE49-F238E27FC236}">
                <a16:creationId xmlns:a16="http://schemas.microsoft.com/office/drawing/2014/main" id="{FBB8DDA8-74D1-3D47-8DF0-CC988A8952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Data Type Tradeoffs</a:t>
            </a:r>
          </a:p>
        </p:txBody>
      </p:sp>
      <p:sp>
        <p:nvSpPr>
          <p:cNvPr id="33794" name="Content Placeholder 2">
            <a:extLst>
              <a:ext uri="{FF2B5EF4-FFF2-40B4-BE49-F238E27FC236}">
                <a16:creationId xmlns:a16="http://schemas.microsoft.com/office/drawing/2014/main" id="{113325EE-F2FB-0E4E-93A5-9AB4030DFAE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What is the benefit of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having more or high-level data types</a:t>
            </a:r>
            <a:r>
              <a:rPr lang="en-US" altLang="en-US">
                <a:ea typeface="ＭＳ Ｐゴシック" panose="020B0600070205080204" pitchFamily="34" charset="-128"/>
              </a:rPr>
              <a:t> in the ISA?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What is the disadvantage?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Think compiler/programmer vs. microarchitect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Concept of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semantic gap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Data types coupled tightly to the semantic level, or complexity of instructions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Example: Early RISC architectures vs. Intel 432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Early RISC (e.g., MIPS): Only integer data type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Intel 432: Object data type, capability based machine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5651" name="Slide Number Placeholder 3">
            <a:extLst>
              <a:ext uri="{FF2B5EF4-FFF2-40B4-BE49-F238E27FC236}">
                <a16:creationId xmlns:a16="http://schemas.microsoft.com/office/drawing/2014/main" id="{CE6962CB-E381-8F47-A964-50F96541CB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CAB35C4-ED8B-B946-A763-A424488C1F5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7" name="Title 1">
            <a:extLst>
              <a:ext uri="{FF2B5EF4-FFF2-40B4-BE49-F238E27FC236}">
                <a16:creationId xmlns:a16="http://schemas.microsoft.com/office/drawing/2014/main" id="{3E053B0F-56E0-7A40-BF6E-29E24117FF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Addressing Modes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7E1C344C-6A7C-A04E-8C64-52426BEB9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An addressing mode is a mechanism for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specifying where an operand is located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There five addressing modes in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LC-3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Immediate or literal</a:t>
            </a:r>
            <a:r>
              <a:rPr lang="en-US" altLang="en-US" dirty="0">
                <a:ea typeface="ＭＳ Ｐゴシック" charset="-128"/>
              </a:rPr>
              <a:t> (constant)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operand is in some bits of the instruction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Register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operand is in one of R0 to R7 registers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Three of them are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memory addressing modes</a:t>
            </a:r>
            <a:endParaRPr lang="en-US" altLang="en-US" dirty="0">
              <a:ea typeface="ＭＳ Ｐゴシック" charset="-128"/>
            </a:endParaRP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PC-relative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Indirect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 err="1">
                <a:solidFill>
                  <a:srgbClr val="0432FF"/>
                </a:solidFill>
                <a:ea typeface="ＭＳ Ｐゴシック" charset="-128"/>
              </a:rPr>
              <a:t>Base+offset</a:t>
            </a:r>
            <a:endParaRPr lang="en-US" altLang="en-US" dirty="0">
              <a:solidFill>
                <a:srgbClr val="0432FF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In addition,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MIPS</a:t>
            </a:r>
            <a:r>
              <a:rPr lang="en-US" altLang="en-US" dirty="0">
                <a:ea typeface="ＭＳ Ｐゴシック" charset="-128"/>
              </a:rPr>
              <a:t> has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pseudo-direct addressing</a:t>
            </a:r>
            <a:r>
              <a:rPr lang="en-US" altLang="en-US" dirty="0">
                <a:ea typeface="ＭＳ Ｐゴシック" charset="-128"/>
              </a:rPr>
              <a:t> (for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j</a:t>
            </a:r>
            <a:r>
              <a:rPr lang="en-US" altLang="en-US" dirty="0">
                <a:ea typeface="ＭＳ Ｐゴシック" charset="-128"/>
              </a:rPr>
              <a:t> and </a:t>
            </a:r>
            <a:r>
              <a:rPr lang="en-US" altLang="en-US" dirty="0" err="1">
                <a:solidFill>
                  <a:srgbClr val="0432FF"/>
                </a:solidFill>
                <a:ea typeface="ＭＳ Ｐゴシック" charset="-128"/>
              </a:rPr>
              <a:t>jal</a:t>
            </a:r>
            <a:r>
              <a:rPr lang="en-US" altLang="en-US" dirty="0">
                <a:ea typeface="ＭＳ Ｐゴシック" charset="-128"/>
              </a:rPr>
              <a:t>), but does not have indirect addressing</a:t>
            </a:r>
          </a:p>
        </p:txBody>
      </p:sp>
      <p:sp>
        <p:nvSpPr>
          <p:cNvPr id="157699" name="Slide Number Placeholder 3">
            <a:extLst>
              <a:ext uri="{FF2B5EF4-FFF2-40B4-BE49-F238E27FC236}">
                <a16:creationId xmlns:a16="http://schemas.microsoft.com/office/drawing/2014/main" id="{5342A073-942D-9A47-A8DF-2CA931BFFC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5885AA1-BFF8-0243-A0E3-5635E5FF041A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1" name="Title 4">
            <a:extLst>
              <a:ext uri="{FF2B5EF4-FFF2-40B4-BE49-F238E27FC236}">
                <a16:creationId xmlns:a16="http://schemas.microsoft.com/office/drawing/2014/main" id="{DC9382BF-6AA8-284F-8AEC-0D9156EE754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Operate Instructions</a:t>
            </a:r>
          </a:p>
        </p:txBody>
      </p:sp>
      <p:sp>
        <p:nvSpPr>
          <p:cNvPr id="158722" name="Subtitle 5">
            <a:extLst>
              <a:ext uri="{FF2B5EF4-FFF2-40B4-BE49-F238E27FC236}">
                <a16:creationId xmlns:a16="http://schemas.microsoft.com/office/drawing/2014/main" id="{930E36A5-A8D8-0A4F-8E0E-DC0FFC77EF3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8723" name="Slide Number Placeholder 3">
            <a:extLst>
              <a:ext uri="{FF2B5EF4-FFF2-40B4-BE49-F238E27FC236}">
                <a16:creationId xmlns:a16="http://schemas.microsoft.com/office/drawing/2014/main" id="{E20C7184-925B-3041-8D2E-0095682F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9BFCF47-EA28-0F4B-A75C-252C083AB8EC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83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5" name="Title 1">
            <a:extLst>
              <a:ext uri="{FF2B5EF4-FFF2-40B4-BE49-F238E27FC236}">
                <a16:creationId xmlns:a16="http://schemas.microsoft.com/office/drawing/2014/main" id="{B6A6DDA1-8240-5E49-967A-1E37EFF2F6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Operate Instructions</a:t>
            </a:r>
          </a:p>
        </p:txBody>
      </p:sp>
      <p:sp>
        <p:nvSpPr>
          <p:cNvPr id="33794" name="Content Placeholder 2">
            <a:extLst>
              <a:ext uri="{FF2B5EF4-FFF2-40B4-BE49-F238E27FC236}">
                <a16:creationId xmlns:a16="http://schemas.microsoft.com/office/drawing/2014/main" id="{92B10FF3-8F26-E644-AD05-B595AA1D18C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LC-3</a:t>
            </a:r>
            <a:r>
              <a:rPr lang="en-US" altLang="en-US">
                <a:ea typeface="ＭＳ Ｐゴシック" panose="020B0600070205080204" pitchFamily="34" charset="-128"/>
              </a:rPr>
              <a:t>, there are three operate instructions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NOT is a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unary operation</a:t>
            </a:r>
            <a:r>
              <a:rPr lang="en-US" altLang="en-US">
                <a:ea typeface="ＭＳ Ｐゴシック" panose="020B0600070205080204" pitchFamily="34" charset="-128"/>
              </a:rPr>
              <a:t> (one source operand)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It executes bitwise NOT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ADD and AND are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binary operations</a:t>
            </a:r>
            <a:r>
              <a:rPr lang="en-US" altLang="en-US">
                <a:ea typeface="ＭＳ Ｐゴシック" panose="020B0600070205080204" pitchFamily="34" charset="-128"/>
              </a:rPr>
              <a:t> (two source operands)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ADD is 2’s complement addition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AND is bitwise SR1 &amp; SR2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In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MIPS</a:t>
            </a:r>
            <a:r>
              <a:rPr lang="en-US" altLang="en-US">
                <a:ea typeface="ＭＳ Ｐゴシック" panose="020B0600070205080204" pitchFamily="34" charset="-128"/>
              </a:rPr>
              <a:t>, there are many more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Most of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R-type </a:t>
            </a:r>
            <a:r>
              <a:rPr lang="en-US" altLang="en-US">
                <a:ea typeface="ＭＳ Ｐゴシック" panose="020B0600070205080204" pitchFamily="34" charset="-128"/>
              </a:rPr>
              <a:t>instructions (they are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binary operations</a:t>
            </a:r>
            <a:r>
              <a:rPr lang="en-US" altLang="en-US">
                <a:ea typeface="ＭＳ Ｐゴシック" panose="020B0600070205080204" pitchFamily="34" charset="-128"/>
              </a:rPr>
              <a:t>)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E.g., add, and, nor, xor</a:t>
            </a:r>
            <a:r>
              <a:rPr lang="mr-IN" altLang="en-US">
                <a:ea typeface="ＭＳ Ｐゴシック" panose="020B0600070205080204" pitchFamily="34" charset="-128"/>
              </a:rPr>
              <a:t>…</a:t>
            </a:r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I-type </a:t>
            </a:r>
            <a:r>
              <a:rPr lang="en-US" altLang="en-US">
                <a:ea typeface="ＭＳ Ｐゴシック" panose="020B0600070205080204" pitchFamily="34" charset="-128"/>
              </a:rPr>
              <a:t>versions (i.e., with one immediate operand) of the R-type operate instructions</a:t>
            </a: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F-type </a:t>
            </a:r>
            <a:r>
              <a:rPr lang="en-US" altLang="en-US">
                <a:ea typeface="ＭＳ Ｐゴシック" panose="020B0600070205080204" pitchFamily="34" charset="-128"/>
              </a:rPr>
              <a:t>operations, i.e., floating-point operations</a:t>
            </a:r>
          </a:p>
        </p:txBody>
      </p:sp>
      <p:sp>
        <p:nvSpPr>
          <p:cNvPr id="159747" name="Slide Number Placeholder 3">
            <a:extLst>
              <a:ext uri="{FF2B5EF4-FFF2-40B4-BE49-F238E27FC236}">
                <a16:creationId xmlns:a16="http://schemas.microsoft.com/office/drawing/2014/main" id="{AD560879-AAAA-2B4D-AA3B-396E3362B1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7E3CEB3-6029-B04C-B452-CBC70217D6A3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69" name="Content Placeholder 2">
            <a:extLst>
              <a:ext uri="{FF2B5EF4-FFF2-40B4-BE49-F238E27FC236}">
                <a16:creationId xmlns:a16="http://schemas.microsoft.com/office/drawing/2014/main" id="{604B267C-9A7A-2340-B66F-FA43E5CC34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NOT assembly and machine code</a:t>
            </a:r>
          </a:p>
        </p:txBody>
      </p:sp>
      <p:sp>
        <p:nvSpPr>
          <p:cNvPr id="160770" name="Title 1">
            <a:extLst>
              <a:ext uri="{FF2B5EF4-FFF2-40B4-BE49-F238E27FC236}">
                <a16:creationId xmlns:a16="http://schemas.microsoft.com/office/drawing/2014/main" id="{518B4D61-5C4D-1242-B570-4C4DAF05B1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NOT in LC-3</a:t>
            </a:r>
          </a:p>
        </p:txBody>
      </p:sp>
      <p:sp>
        <p:nvSpPr>
          <p:cNvPr id="160771" name="Slide Number Placeholder 3">
            <a:extLst>
              <a:ext uri="{FF2B5EF4-FFF2-40B4-BE49-F238E27FC236}">
                <a16:creationId xmlns:a16="http://schemas.microsoft.com/office/drawing/2014/main" id="{1F621D88-A1BE-DD46-A4DE-EF211C1FEFE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66CBCAD-B4D7-2147-82BF-FE24A6976AD9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F6C840DC-100E-A944-8945-4DC59E18217A}"/>
              </a:ext>
            </a:extLst>
          </p:cNvPr>
          <p:cNvSpPr txBox="1">
            <a:spLocks/>
          </p:cNvSpPr>
          <p:nvPr/>
        </p:nvSpPr>
        <p:spPr bwMode="auto">
          <a:xfrm>
            <a:off x="954088" y="1835150"/>
            <a:ext cx="3870325" cy="450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NOT  R3, R5</a:t>
            </a:r>
          </a:p>
        </p:txBody>
      </p:sp>
      <p:sp>
        <p:nvSpPr>
          <p:cNvPr id="160773" name="Text Placeholder 7">
            <a:extLst>
              <a:ext uri="{FF2B5EF4-FFF2-40B4-BE49-F238E27FC236}">
                <a16:creationId xmlns:a16="http://schemas.microsoft.com/office/drawing/2014/main" id="{65101780-4AEB-4342-AEE5-E93CEE0039B0}"/>
              </a:ext>
            </a:extLst>
          </p:cNvPr>
          <p:cNvSpPr txBox="1">
            <a:spLocks/>
          </p:cNvSpPr>
          <p:nvPr/>
        </p:nvSpPr>
        <p:spPr bwMode="auto">
          <a:xfrm>
            <a:off x="954088" y="137795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D84CC292-4F41-2A45-8FC8-87D3B3298A95}"/>
              </a:ext>
            </a:extLst>
          </p:cNvPr>
          <p:cNvSpPr txBox="1">
            <a:spLocks/>
          </p:cNvSpPr>
          <p:nvPr/>
        </p:nvSpPr>
        <p:spPr bwMode="auto">
          <a:xfrm>
            <a:off x="542925" y="25146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Field Values</a:t>
            </a:r>
            <a:endParaRPr lang="de-CH" altLang="en-US" sz="2000"/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8D5B9F79-0FD9-304F-A372-43E78D543B71}"/>
              </a:ext>
            </a:extLst>
          </p:cNvPr>
          <p:cNvSpPr txBox="1">
            <a:spLocks/>
          </p:cNvSpPr>
          <p:nvPr/>
        </p:nvSpPr>
        <p:spPr bwMode="auto">
          <a:xfrm>
            <a:off x="536575" y="40386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Machine Code</a:t>
            </a:r>
            <a:endParaRPr lang="de-CH" altLang="en-US" sz="200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2C90DC2-A6C5-F248-971A-F0581828B3E6}"/>
              </a:ext>
            </a:extLst>
          </p:cNvPr>
          <p:cNvGrpSpPr>
            <a:grpSpLocks/>
          </p:cNvGrpSpPr>
          <p:nvPr/>
        </p:nvGrpSpPr>
        <p:grpSpPr bwMode="auto">
          <a:xfrm>
            <a:off x="600075" y="2911475"/>
            <a:ext cx="4578350" cy="795338"/>
            <a:chOff x="838200" y="3319046"/>
            <a:chExt cx="4578600" cy="795754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D8DB464-BFA6-194E-9266-361639179E13}"/>
                </a:ext>
              </a:extLst>
            </p:cNvPr>
            <p:cNvSpPr/>
            <p:nvPr/>
          </p:nvSpPr>
          <p:spPr bwMode="auto">
            <a:xfrm>
              <a:off x="838200" y="3657361"/>
              <a:ext cx="1079559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9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1F533F0-42FC-6446-8BE9-72D1FEAF3EB1}"/>
                </a:ext>
              </a:extLst>
            </p:cNvPr>
            <p:cNvSpPr/>
            <p:nvPr/>
          </p:nvSpPr>
          <p:spPr bwMode="auto">
            <a:xfrm>
              <a:off x="1905058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3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252ECF-3391-CF43-93E7-417C49B962AF}"/>
                </a:ext>
              </a:extLst>
            </p:cNvPr>
            <p:cNvSpPr/>
            <p:nvPr/>
          </p:nvSpPr>
          <p:spPr bwMode="auto">
            <a:xfrm>
              <a:off x="2819508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5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9228A22-2607-4343-A850-11FA75F358A3}"/>
                </a:ext>
              </a:extLst>
            </p:cNvPr>
            <p:cNvSpPr/>
            <p:nvPr/>
          </p:nvSpPr>
          <p:spPr bwMode="auto">
            <a:xfrm>
              <a:off x="3721257" y="3657361"/>
              <a:ext cx="1695543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1 1 1 1 1 1</a:t>
              </a:r>
            </a:p>
          </p:txBody>
        </p:sp>
        <p:sp>
          <p:nvSpPr>
            <p:cNvPr id="160804" name="TextBox 53">
              <a:extLst>
                <a:ext uri="{FF2B5EF4-FFF2-40B4-BE49-F238E27FC236}">
                  <a16:creationId xmlns:a16="http://schemas.microsoft.com/office/drawing/2014/main" id="{6188A984-DEAD-1244-BC5E-F93CC85C71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60805" name="TextBox 54">
              <a:extLst>
                <a:ext uri="{FF2B5EF4-FFF2-40B4-BE49-F238E27FC236}">
                  <a16:creationId xmlns:a16="http://schemas.microsoft.com/office/drawing/2014/main" id="{91AA0F5B-824F-E047-8D01-0AAC50E78D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60806" name="TextBox 55">
              <a:extLst>
                <a:ext uri="{FF2B5EF4-FFF2-40B4-BE49-F238E27FC236}">
                  <a16:creationId xmlns:a16="http://schemas.microsoft.com/office/drawing/2014/main" id="{AA37DE9D-9F5A-3441-829E-4A35C53948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SR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1CC94E4-3362-034E-AB1D-68D96A7B17BA}"/>
              </a:ext>
            </a:extLst>
          </p:cNvPr>
          <p:cNvGrpSpPr>
            <a:grpSpLocks/>
          </p:cNvGrpSpPr>
          <p:nvPr/>
        </p:nvGrpSpPr>
        <p:grpSpPr bwMode="auto">
          <a:xfrm>
            <a:off x="603250" y="4419600"/>
            <a:ext cx="4578350" cy="795338"/>
            <a:chOff x="838200" y="3319046"/>
            <a:chExt cx="4578600" cy="795754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209D878-F5D2-8A4B-BB7C-E8EFCA0BAA67}"/>
                </a:ext>
              </a:extLst>
            </p:cNvPr>
            <p:cNvSpPr/>
            <p:nvPr/>
          </p:nvSpPr>
          <p:spPr bwMode="auto">
            <a:xfrm>
              <a:off x="838200" y="3657361"/>
              <a:ext cx="1079559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1 0 0 1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FADB72B0-13CC-F844-BA3F-CAD5AFF2F1EB}"/>
                </a:ext>
              </a:extLst>
            </p:cNvPr>
            <p:cNvSpPr/>
            <p:nvPr/>
          </p:nvSpPr>
          <p:spPr bwMode="auto">
            <a:xfrm>
              <a:off x="1905058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0 1 1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84C830A-47C3-BF46-9F22-7D78C98DABA5}"/>
                </a:ext>
              </a:extLst>
            </p:cNvPr>
            <p:cNvSpPr/>
            <p:nvPr/>
          </p:nvSpPr>
          <p:spPr bwMode="auto">
            <a:xfrm>
              <a:off x="2819508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0 0 1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97DB6430-1CA3-A64B-879B-47486DAC114C}"/>
                </a:ext>
              </a:extLst>
            </p:cNvPr>
            <p:cNvSpPr/>
            <p:nvPr/>
          </p:nvSpPr>
          <p:spPr bwMode="auto">
            <a:xfrm>
              <a:off x="3730783" y="3657361"/>
              <a:ext cx="1686017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1 1 1 1 1 1</a:t>
              </a:r>
            </a:p>
          </p:txBody>
        </p:sp>
        <p:sp>
          <p:nvSpPr>
            <p:cNvPr id="160797" name="TextBox 64">
              <a:extLst>
                <a:ext uri="{FF2B5EF4-FFF2-40B4-BE49-F238E27FC236}">
                  <a16:creationId xmlns:a16="http://schemas.microsoft.com/office/drawing/2014/main" id="{898DD4F4-E1E0-F74F-B376-6A049791B9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60798" name="TextBox 65">
              <a:extLst>
                <a:ext uri="{FF2B5EF4-FFF2-40B4-BE49-F238E27FC236}">
                  <a16:creationId xmlns:a16="http://schemas.microsoft.com/office/drawing/2014/main" id="{549F9A6A-F64D-D446-A44A-0202311353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60799" name="TextBox 66">
              <a:extLst>
                <a:ext uri="{FF2B5EF4-FFF2-40B4-BE49-F238E27FC236}">
                  <a16:creationId xmlns:a16="http://schemas.microsoft.com/office/drawing/2014/main" id="{5E99D924-9153-DB4F-BB93-2225A82501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SR</a:t>
              </a:r>
            </a:p>
          </p:txBody>
        </p:sp>
      </p:grpSp>
      <p:sp>
        <p:nvSpPr>
          <p:cNvPr id="32" name="TextBox 64">
            <a:extLst>
              <a:ext uri="{FF2B5EF4-FFF2-40B4-BE49-F238E27FC236}">
                <a16:creationId xmlns:a16="http://schemas.microsoft.com/office/drawing/2014/main" id="{2077E1C0-D249-2143-A42F-4F2F4F96E7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517525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15</a:t>
            </a:r>
          </a:p>
        </p:txBody>
      </p:sp>
      <p:sp>
        <p:nvSpPr>
          <p:cNvPr id="36" name="TextBox 64">
            <a:extLst>
              <a:ext uri="{FF2B5EF4-FFF2-40B4-BE49-F238E27FC236}">
                <a16:creationId xmlns:a16="http://schemas.microsoft.com/office/drawing/2014/main" id="{7EFB86CF-1B35-FA45-824F-B943175297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9363" y="5175250"/>
            <a:ext cx="376237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12</a:t>
            </a:r>
          </a:p>
        </p:txBody>
      </p:sp>
      <p:sp>
        <p:nvSpPr>
          <p:cNvPr id="37" name="TextBox 64">
            <a:extLst>
              <a:ext uri="{FF2B5EF4-FFF2-40B4-BE49-F238E27FC236}">
                <a16:creationId xmlns:a16="http://schemas.microsoft.com/office/drawing/2014/main" id="{2D49E8B0-AEA0-614B-9FBF-00A08E60EC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6250" y="517525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11</a:t>
            </a:r>
          </a:p>
        </p:txBody>
      </p:sp>
      <p:sp>
        <p:nvSpPr>
          <p:cNvPr id="39" name="TextBox 64">
            <a:extLst>
              <a:ext uri="{FF2B5EF4-FFF2-40B4-BE49-F238E27FC236}">
                <a16:creationId xmlns:a16="http://schemas.microsoft.com/office/drawing/2014/main" id="{E2D51307-B617-034F-890C-19863A2A28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8363" y="5175250"/>
            <a:ext cx="3540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9</a:t>
            </a:r>
          </a:p>
        </p:txBody>
      </p:sp>
      <p:sp>
        <p:nvSpPr>
          <p:cNvPr id="41" name="TextBox 64">
            <a:extLst>
              <a:ext uri="{FF2B5EF4-FFF2-40B4-BE49-F238E27FC236}">
                <a16:creationId xmlns:a16="http://schemas.microsoft.com/office/drawing/2014/main" id="{28C85997-8EC8-8D45-915F-87F36F000E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0650" y="517525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8</a:t>
            </a:r>
          </a:p>
        </p:txBody>
      </p:sp>
      <p:sp>
        <p:nvSpPr>
          <p:cNvPr id="43" name="TextBox 64">
            <a:extLst>
              <a:ext uri="{FF2B5EF4-FFF2-40B4-BE49-F238E27FC236}">
                <a16:creationId xmlns:a16="http://schemas.microsoft.com/office/drawing/2014/main" id="{75C4DF5A-DF2D-8C4B-B464-E9304DCFF3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2763" y="5175250"/>
            <a:ext cx="3540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6</a:t>
            </a:r>
          </a:p>
        </p:txBody>
      </p:sp>
      <p:sp>
        <p:nvSpPr>
          <p:cNvPr id="55" name="TextBox 64">
            <a:extLst>
              <a:ext uri="{FF2B5EF4-FFF2-40B4-BE49-F238E27FC236}">
                <a16:creationId xmlns:a16="http://schemas.microsoft.com/office/drawing/2014/main" id="{BAF16937-0C53-904F-94FC-5AABD2D136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8838" y="5175250"/>
            <a:ext cx="3540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0</a:t>
            </a:r>
          </a:p>
        </p:txBody>
      </p:sp>
      <p:sp>
        <p:nvSpPr>
          <p:cNvPr id="56" name="TextBox 64">
            <a:extLst>
              <a:ext uri="{FF2B5EF4-FFF2-40B4-BE49-F238E27FC236}">
                <a16:creationId xmlns:a16="http://schemas.microsoft.com/office/drawing/2014/main" id="{E98ACF15-A5D1-C749-A02D-0047113184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8238" y="5175250"/>
            <a:ext cx="3540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5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7A6655E-5C6D-8F40-9740-8A04F2010006}"/>
              </a:ext>
            </a:extLst>
          </p:cNvPr>
          <p:cNvGrpSpPr>
            <a:grpSpLocks/>
          </p:cNvGrpSpPr>
          <p:nvPr/>
        </p:nvGrpSpPr>
        <p:grpSpPr bwMode="auto">
          <a:xfrm>
            <a:off x="5702300" y="1143000"/>
            <a:ext cx="3213100" cy="4224338"/>
            <a:chOff x="5701535" y="1338262"/>
            <a:chExt cx="3213865" cy="4224338"/>
          </a:xfrm>
        </p:grpSpPr>
        <p:pic>
          <p:nvPicPr>
            <p:cNvPr id="160788" name="Picture 4">
              <a:extLst>
                <a:ext uri="{FF2B5EF4-FFF2-40B4-BE49-F238E27FC236}">
                  <a16:creationId xmlns:a16="http://schemas.microsoft.com/office/drawing/2014/main" id="{FD490A4A-646F-3947-9794-705830F33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1535" y="1338262"/>
              <a:ext cx="3213865" cy="4224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0789" name="Text Placeholder 7">
              <a:extLst>
                <a:ext uri="{FF2B5EF4-FFF2-40B4-BE49-F238E27FC236}">
                  <a16:creationId xmlns:a16="http://schemas.microsoft.com/office/drawing/2014/main" id="{B663B6E2-3B43-D94B-B81E-F60C58D459A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943600" y="1444608"/>
              <a:ext cx="1161247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Register file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60790" name="Text Placeholder 7">
              <a:extLst>
                <a:ext uri="{FF2B5EF4-FFF2-40B4-BE49-F238E27FC236}">
                  <a16:creationId xmlns:a16="http://schemas.microsoft.com/office/drawing/2014/main" id="{14BB19E9-DCAD-B24F-8C8E-8592BB0E71C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805347" y="3128945"/>
              <a:ext cx="652854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SR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60791" name="Text Placeholder 7">
              <a:extLst>
                <a:ext uri="{FF2B5EF4-FFF2-40B4-BE49-F238E27FC236}">
                  <a16:creationId xmlns:a16="http://schemas.microsoft.com/office/drawing/2014/main" id="{9FE8B4C8-F596-A945-A28C-D6DCE2AFBF9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805346" y="2574114"/>
              <a:ext cx="652854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DR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60792" name="Text Placeholder 7">
              <a:extLst>
                <a:ext uri="{FF2B5EF4-FFF2-40B4-BE49-F238E27FC236}">
                  <a16:creationId xmlns:a16="http://schemas.microsoft.com/office/drawing/2014/main" id="{A3551D53-ED7A-4046-8F9B-2F585360F15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791200" y="4986338"/>
              <a:ext cx="652854" cy="500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From FSM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</p:grp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1E67E4C8-8105-7146-9F2C-5ED6BE7CCE3E}"/>
              </a:ext>
            </a:extLst>
          </p:cNvPr>
          <p:cNvSpPr/>
          <p:nvPr/>
        </p:nvSpPr>
        <p:spPr>
          <a:xfrm>
            <a:off x="1401763" y="5867400"/>
            <a:ext cx="6340475" cy="42703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>
                <a:solidFill>
                  <a:schemeClr val="tx1"/>
                </a:solidFill>
              </a:rPr>
              <a:t>There is </a:t>
            </a:r>
            <a:r>
              <a:rPr lang="en-US" sz="2000" dirty="0">
                <a:solidFill>
                  <a:srgbClr val="FF0000"/>
                </a:solidFill>
              </a:rPr>
              <a:t>no NOT in MIPS</a:t>
            </a:r>
            <a:r>
              <a:rPr lang="en-US" sz="2000" dirty="0">
                <a:solidFill>
                  <a:schemeClr val="tx1"/>
                </a:solidFill>
              </a:rPr>
              <a:t>. </a:t>
            </a:r>
            <a:r>
              <a:rPr lang="en-US" sz="2000" dirty="0">
                <a:solidFill>
                  <a:srgbClr val="0432FF"/>
                </a:solidFill>
              </a:rPr>
              <a:t>How is it implemented?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4" grpId="0"/>
      <p:bldP spid="32" grpId="0"/>
      <p:bldP spid="36" grpId="0"/>
      <p:bldP spid="37" grpId="0"/>
      <p:bldP spid="39" grpId="0"/>
      <p:bldP spid="41" grpId="0"/>
      <p:bldP spid="43" grpId="0"/>
      <p:bldP spid="55" grpId="0"/>
      <p:bldP spid="56" grpId="0"/>
      <p:bldP spid="70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7" name="Title 1">
            <a:extLst>
              <a:ext uri="{FF2B5EF4-FFF2-40B4-BE49-F238E27FC236}">
                <a16:creationId xmlns:a16="http://schemas.microsoft.com/office/drawing/2014/main" id="{DD7CD567-2331-A049-A735-E6D0545846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Operate Instructions</a:t>
            </a:r>
          </a:p>
        </p:txBody>
      </p:sp>
      <p:sp>
        <p:nvSpPr>
          <p:cNvPr id="33794" name="Content Placeholder 2">
            <a:extLst>
              <a:ext uri="{FF2B5EF4-FFF2-40B4-BE49-F238E27FC236}">
                <a16:creationId xmlns:a16="http://schemas.microsoft.com/office/drawing/2014/main" id="{20689EED-AA2E-D34B-BD93-1FCED0DE1BF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82038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We are already familiar with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LC-3’s ADD and AND with register mode</a:t>
            </a:r>
            <a:r>
              <a:rPr lang="en-US" altLang="en-US">
                <a:ea typeface="ＭＳ Ｐゴシック" panose="020B0600070205080204" pitchFamily="34" charset="-128"/>
              </a:rPr>
              <a:t> (R-type in MIPS)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Now let us see the versions with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one literal (i.e., immediate) operand</a:t>
            </a:r>
          </a:p>
          <a:p>
            <a:endParaRPr lang="en-US" altLang="en-US">
              <a:solidFill>
                <a:srgbClr val="0432FF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Subtraction </a:t>
            </a:r>
            <a:r>
              <a:rPr lang="en-US" altLang="en-US">
                <a:ea typeface="ＭＳ Ｐゴシック" panose="020B0600070205080204" pitchFamily="34" charset="-128"/>
              </a:rPr>
              <a:t>is another necessary operation</a:t>
            </a: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How is it implemented in LC-3 and MIPS?</a:t>
            </a:r>
          </a:p>
        </p:txBody>
      </p:sp>
      <p:sp>
        <p:nvSpPr>
          <p:cNvPr id="162819" name="Slide Number Placeholder 3">
            <a:extLst>
              <a:ext uri="{FF2B5EF4-FFF2-40B4-BE49-F238E27FC236}">
                <a16:creationId xmlns:a16="http://schemas.microsoft.com/office/drawing/2014/main" id="{C5BE626C-B17B-2E48-9E78-DB332D858E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06C9B53-B306-F942-9950-3608703B87A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1" name="Title 1">
            <a:extLst>
              <a:ext uri="{FF2B5EF4-FFF2-40B4-BE49-F238E27FC236}">
                <a16:creationId xmlns:a16="http://schemas.microsoft.com/office/drawing/2014/main" id="{4811DE5E-85DC-6E46-BA7A-5737DAA53F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Operate Instr. with one Literal in LC-3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A43D9111-41D7-F347-8FB1-D74CDBC929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ADD and AND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OP = operation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E.g.,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ADD = 0001</a:t>
            </a:r>
            <a:r>
              <a:rPr lang="en-US" altLang="en-US" dirty="0">
                <a:ea typeface="ＭＳ Ｐゴシック" charset="-128"/>
              </a:rPr>
              <a:t> (same OP as the register-mode ADD)</a:t>
            </a:r>
          </a:p>
          <a:p>
            <a:pPr lvl="3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DR ← SR1 + sign-extend(imm5)</a:t>
            </a:r>
          </a:p>
          <a:p>
            <a:pPr lvl="2"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E.g.,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AND = 0101</a:t>
            </a:r>
            <a:r>
              <a:rPr lang="en-US" altLang="en-US" dirty="0">
                <a:ea typeface="ＭＳ Ｐゴシック" charset="-128"/>
              </a:rPr>
              <a:t> (same OP as the register-mode AND)</a:t>
            </a:r>
          </a:p>
          <a:p>
            <a:pPr lvl="3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DR ← SR1 AND sign-extend(imm5)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SR1 = source register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DR = destination register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imm5</a:t>
            </a:r>
            <a:r>
              <a:rPr lang="en-US" altLang="en-US" dirty="0">
                <a:ea typeface="ＭＳ Ｐゴシック" charset="-128"/>
              </a:rPr>
              <a:t> = Literal or immediate (sign-extend to 16 bits)</a:t>
            </a:r>
          </a:p>
        </p:txBody>
      </p:sp>
      <p:sp>
        <p:nvSpPr>
          <p:cNvPr id="163843" name="Slide Number Placeholder 3">
            <a:extLst>
              <a:ext uri="{FF2B5EF4-FFF2-40B4-BE49-F238E27FC236}">
                <a16:creationId xmlns:a16="http://schemas.microsoft.com/office/drawing/2014/main" id="{A709C105-7428-4748-8D06-A2893E33F7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A9AA8B2-7BE8-9846-978C-0486D2C6C53A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D614EC-13D5-E34C-9550-034C0ED69E7C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1524000"/>
            <a:ext cx="4578350" cy="788988"/>
            <a:chOff x="838200" y="3657600"/>
            <a:chExt cx="4578600" cy="78940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F4BCA88-FA60-974C-BF60-9855CDE1C075}"/>
                </a:ext>
              </a:extLst>
            </p:cNvPr>
            <p:cNvSpPr/>
            <p:nvPr/>
          </p:nvSpPr>
          <p:spPr bwMode="auto">
            <a:xfrm>
              <a:off x="838200" y="3657600"/>
              <a:ext cx="1079559" cy="457441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OP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4725A6B-9AD5-0C49-A8B3-DA1B4EA392A3}"/>
                </a:ext>
              </a:extLst>
            </p:cNvPr>
            <p:cNvSpPr/>
            <p:nvPr/>
          </p:nvSpPr>
          <p:spPr bwMode="auto">
            <a:xfrm>
              <a:off x="1905058" y="3657600"/>
              <a:ext cx="914450" cy="457441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DR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CCB9CCF-42F9-9144-8F11-9A6DC2A6C450}"/>
                </a:ext>
              </a:extLst>
            </p:cNvPr>
            <p:cNvSpPr/>
            <p:nvPr/>
          </p:nvSpPr>
          <p:spPr bwMode="auto">
            <a:xfrm>
              <a:off x="2819508" y="3657600"/>
              <a:ext cx="914450" cy="457441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SR1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0FC209C-005B-5548-BA65-41AC88CF37E2}"/>
                </a:ext>
              </a:extLst>
            </p:cNvPr>
            <p:cNvSpPr/>
            <p:nvPr/>
          </p:nvSpPr>
          <p:spPr bwMode="auto">
            <a:xfrm>
              <a:off x="3713320" y="3657600"/>
              <a:ext cx="328630" cy="457441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0840E18-009F-5C45-BC1C-3233C5CE1EC0}"/>
                </a:ext>
              </a:extLst>
            </p:cNvPr>
            <p:cNvSpPr/>
            <p:nvPr/>
          </p:nvSpPr>
          <p:spPr bwMode="auto">
            <a:xfrm>
              <a:off x="4041950" y="3657600"/>
              <a:ext cx="1374850" cy="457441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imm5</a:t>
              </a:r>
            </a:p>
          </p:txBody>
        </p:sp>
        <p:sp>
          <p:nvSpPr>
            <p:cNvPr id="163850" name="TextBox 2">
              <a:extLst>
                <a:ext uri="{FF2B5EF4-FFF2-40B4-BE49-F238E27FC236}">
                  <a16:creationId xmlns:a16="http://schemas.microsoft.com/office/drawing/2014/main" id="{31285F53-F815-AB47-8600-FB73565516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4108450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4 bits</a:t>
              </a:r>
            </a:p>
          </p:txBody>
        </p:sp>
        <p:sp>
          <p:nvSpPr>
            <p:cNvPr id="163851" name="TextBox 35">
              <a:extLst>
                <a:ext uri="{FF2B5EF4-FFF2-40B4-BE49-F238E27FC236}">
                  <a16:creationId xmlns:a16="http://schemas.microsoft.com/office/drawing/2014/main" id="{55DC38F0-4FA4-BE4C-BDA4-9E9A86A949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4108450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3 bits</a:t>
              </a:r>
            </a:p>
          </p:txBody>
        </p:sp>
        <p:sp>
          <p:nvSpPr>
            <p:cNvPr id="163852" name="TextBox 36">
              <a:extLst>
                <a:ext uri="{FF2B5EF4-FFF2-40B4-BE49-F238E27FC236}">
                  <a16:creationId xmlns:a16="http://schemas.microsoft.com/office/drawing/2014/main" id="{68AA0419-67F3-7041-92EA-6F5927A219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4108450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3 bits</a:t>
              </a:r>
            </a:p>
          </p:txBody>
        </p:sp>
        <p:sp>
          <p:nvSpPr>
            <p:cNvPr id="163853" name="TextBox 40">
              <a:extLst>
                <a:ext uri="{FF2B5EF4-FFF2-40B4-BE49-F238E27FC236}">
                  <a16:creationId xmlns:a16="http://schemas.microsoft.com/office/drawing/2014/main" id="{894258E7-D5E1-EE49-93D7-99BDD48AF2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41900" y="4108450"/>
              <a:ext cx="13749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5 bits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89" name="Content Placeholder 2">
            <a:extLst>
              <a:ext uri="{FF2B5EF4-FFF2-40B4-BE49-F238E27FC236}">
                <a16:creationId xmlns:a16="http://schemas.microsoft.com/office/drawing/2014/main" id="{6590A162-E674-3844-A1AF-E8867826AB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ADD assembly and machine code </a:t>
            </a:r>
          </a:p>
        </p:txBody>
      </p:sp>
      <p:sp>
        <p:nvSpPr>
          <p:cNvPr id="165890" name="Title 1">
            <a:extLst>
              <a:ext uri="{FF2B5EF4-FFF2-40B4-BE49-F238E27FC236}">
                <a16:creationId xmlns:a16="http://schemas.microsoft.com/office/drawing/2014/main" id="{374F2C24-B175-2E4F-A100-4872A76CFB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ADD with one Literal in LC-3</a:t>
            </a:r>
          </a:p>
        </p:txBody>
      </p:sp>
      <p:sp>
        <p:nvSpPr>
          <p:cNvPr id="165891" name="Slide Number Placeholder 3">
            <a:extLst>
              <a:ext uri="{FF2B5EF4-FFF2-40B4-BE49-F238E27FC236}">
                <a16:creationId xmlns:a16="http://schemas.microsoft.com/office/drawing/2014/main" id="{9A20F935-2F61-6B4A-8F79-B22AB22BFA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288094F-1DF7-9A4F-9AFB-E36D198D435D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4CDC884A-AECD-0340-92AF-5F8F524F50FF}"/>
              </a:ext>
            </a:extLst>
          </p:cNvPr>
          <p:cNvSpPr txBox="1">
            <a:spLocks/>
          </p:cNvSpPr>
          <p:nvPr/>
        </p:nvSpPr>
        <p:spPr bwMode="auto">
          <a:xfrm>
            <a:off x="569913" y="2062163"/>
            <a:ext cx="3870325" cy="450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ADD R1, R4, #-2</a:t>
            </a:r>
          </a:p>
        </p:txBody>
      </p:sp>
      <p:sp>
        <p:nvSpPr>
          <p:cNvPr id="165893" name="Text Placeholder 7">
            <a:extLst>
              <a:ext uri="{FF2B5EF4-FFF2-40B4-BE49-F238E27FC236}">
                <a16:creationId xmlns:a16="http://schemas.microsoft.com/office/drawing/2014/main" id="{4E816693-CCFD-0245-8EC6-11DD8E0E7C16}"/>
              </a:ext>
            </a:extLst>
          </p:cNvPr>
          <p:cNvSpPr txBox="1">
            <a:spLocks/>
          </p:cNvSpPr>
          <p:nvPr/>
        </p:nvSpPr>
        <p:spPr bwMode="auto">
          <a:xfrm>
            <a:off x="569913" y="1604963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CC67D78A-F42C-7B4A-83B2-6BFA7904F42F}"/>
              </a:ext>
            </a:extLst>
          </p:cNvPr>
          <p:cNvSpPr txBox="1">
            <a:spLocks/>
          </p:cNvSpPr>
          <p:nvPr/>
        </p:nvSpPr>
        <p:spPr bwMode="auto">
          <a:xfrm>
            <a:off x="158750" y="28448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Field Values</a:t>
            </a:r>
            <a:endParaRPr lang="de-CH" altLang="en-US" sz="2000"/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F4AEE1A8-635A-CF46-804C-6E7D0EBCAB4C}"/>
              </a:ext>
            </a:extLst>
          </p:cNvPr>
          <p:cNvSpPr txBox="1">
            <a:spLocks/>
          </p:cNvSpPr>
          <p:nvPr/>
        </p:nvSpPr>
        <p:spPr bwMode="auto">
          <a:xfrm>
            <a:off x="152400" y="4570413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Machine Code</a:t>
            </a:r>
            <a:endParaRPr lang="de-CH" altLang="en-US" sz="2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D6513D6-4BE8-F04A-8274-0676E4E1F3D9}"/>
              </a:ext>
            </a:extLst>
          </p:cNvPr>
          <p:cNvGrpSpPr>
            <a:grpSpLocks/>
          </p:cNvGrpSpPr>
          <p:nvPr/>
        </p:nvGrpSpPr>
        <p:grpSpPr bwMode="auto">
          <a:xfrm>
            <a:off x="215900" y="3241675"/>
            <a:ext cx="4578350" cy="795338"/>
            <a:chOff x="838200" y="3319046"/>
            <a:chExt cx="4578600" cy="79575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DFFC00B-83F8-674E-9767-59F95D5D1780}"/>
                </a:ext>
              </a:extLst>
            </p:cNvPr>
            <p:cNvSpPr/>
            <p:nvPr/>
          </p:nvSpPr>
          <p:spPr bwMode="auto">
            <a:xfrm>
              <a:off x="838200" y="3657361"/>
              <a:ext cx="1079559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2A48E22-7AD1-7444-AD57-9AE1313D3015}"/>
                </a:ext>
              </a:extLst>
            </p:cNvPr>
            <p:cNvSpPr/>
            <p:nvPr/>
          </p:nvSpPr>
          <p:spPr bwMode="auto">
            <a:xfrm>
              <a:off x="1905058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B5EDA34-3A39-1546-91E4-AF326526B7C7}"/>
                </a:ext>
              </a:extLst>
            </p:cNvPr>
            <p:cNvSpPr/>
            <p:nvPr/>
          </p:nvSpPr>
          <p:spPr bwMode="auto">
            <a:xfrm>
              <a:off x="2819508" y="3657361"/>
              <a:ext cx="9144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4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5EA47465-696C-1349-8BF3-D5052F5E6C84}"/>
                </a:ext>
              </a:extLst>
            </p:cNvPr>
            <p:cNvSpPr/>
            <p:nvPr/>
          </p:nvSpPr>
          <p:spPr bwMode="auto">
            <a:xfrm>
              <a:off x="3713320" y="3657361"/>
              <a:ext cx="32863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16EFE70-C2F6-EC48-8B24-45FB02E2E49F}"/>
                </a:ext>
              </a:extLst>
            </p:cNvPr>
            <p:cNvSpPr/>
            <p:nvPr/>
          </p:nvSpPr>
          <p:spPr bwMode="auto">
            <a:xfrm>
              <a:off x="4041950" y="3657361"/>
              <a:ext cx="1374850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-2</a:t>
              </a:r>
            </a:p>
          </p:txBody>
        </p:sp>
        <p:sp>
          <p:nvSpPr>
            <p:cNvPr id="165929" name="TextBox 46">
              <a:extLst>
                <a:ext uri="{FF2B5EF4-FFF2-40B4-BE49-F238E27FC236}">
                  <a16:creationId xmlns:a16="http://schemas.microsoft.com/office/drawing/2014/main" id="{FE0A9962-AE3C-A644-8D3E-0B3F52AF6F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65930" name="TextBox 47">
              <a:extLst>
                <a:ext uri="{FF2B5EF4-FFF2-40B4-BE49-F238E27FC236}">
                  <a16:creationId xmlns:a16="http://schemas.microsoft.com/office/drawing/2014/main" id="{075C1F87-6DAC-4B4C-8452-025357C6A1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65931" name="TextBox 48">
              <a:extLst>
                <a:ext uri="{FF2B5EF4-FFF2-40B4-BE49-F238E27FC236}">
                  <a16:creationId xmlns:a16="http://schemas.microsoft.com/office/drawing/2014/main" id="{9A410E7D-83A1-9644-87BF-FF7DFD4732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SR</a:t>
              </a:r>
            </a:p>
          </p:txBody>
        </p:sp>
        <p:sp>
          <p:nvSpPr>
            <p:cNvPr id="165932" name="TextBox 49">
              <a:extLst>
                <a:ext uri="{FF2B5EF4-FFF2-40B4-BE49-F238E27FC236}">
                  <a16:creationId xmlns:a16="http://schemas.microsoft.com/office/drawing/2014/main" id="{1ACCF0E9-D271-254D-B2C3-8B8F489211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41900" y="3319046"/>
              <a:ext cx="13749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imm5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353CB77-4112-2446-92CC-BD0B6F9F56B0}"/>
              </a:ext>
            </a:extLst>
          </p:cNvPr>
          <p:cNvGrpSpPr>
            <a:grpSpLocks/>
          </p:cNvGrpSpPr>
          <p:nvPr/>
        </p:nvGrpSpPr>
        <p:grpSpPr bwMode="auto">
          <a:xfrm>
            <a:off x="219075" y="4951413"/>
            <a:ext cx="4578350" cy="795337"/>
            <a:chOff x="838200" y="3319046"/>
            <a:chExt cx="4578600" cy="795754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0CF4CEB-9390-2548-B4E6-2047D22835FE}"/>
                </a:ext>
              </a:extLst>
            </p:cNvPr>
            <p:cNvSpPr/>
            <p:nvPr/>
          </p:nvSpPr>
          <p:spPr bwMode="auto">
            <a:xfrm>
              <a:off x="838200" y="3657360"/>
              <a:ext cx="1079559" cy="45744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0 0 0 1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47A6E9D-14A0-0440-AA92-C8850B519524}"/>
                </a:ext>
              </a:extLst>
            </p:cNvPr>
            <p:cNvSpPr/>
            <p:nvPr/>
          </p:nvSpPr>
          <p:spPr bwMode="auto">
            <a:xfrm>
              <a:off x="1905058" y="3657360"/>
              <a:ext cx="914450" cy="45744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0 0 1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E2DEEC71-FD32-6A4D-8F82-19604C73F221}"/>
                </a:ext>
              </a:extLst>
            </p:cNvPr>
            <p:cNvSpPr/>
            <p:nvPr/>
          </p:nvSpPr>
          <p:spPr bwMode="auto">
            <a:xfrm>
              <a:off x="2819508" y="3657360"/>
              <a:ext cx="914450" cy="45744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1 0 0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05AE3E7-8F12-7C44-A2EF-847426BFE509}"/>
                </a:ext>
              </a:extLst>
            </p:cNvPr>
            <p:cNvSpPr/>
            <p:nvPr/>
          </p:nvSpPr>
          <p:spPr bwMode="auto">
            <a:xfrm>
              <a:off x="3713320" y="3657360"/>
              <a:ext cx="328630" cy="45744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A57AC2B-0E19-7641-B649-C7665E108EA9}"/>
                </a:ext>
              </a:extLst>
            </p:cNvPr>
            <p:cNvSpPr/>
            <p:nvPr/>
          </p:nvSpPr>
          <p:spPr bwMode="auto">
            <a:xfrm>
              <a:off x="4041950" y="3657360"/>
              <a:ext cx="1374850" cy="45744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1 1 1 1 0</a:t>
              </a:r>
            </a:p>
          </p:txBody>
        </p:sp>
        <p:sp>
          <p:nvSpPr>
            <p:cNvPr id="165920" name="TextBox 56">
              <a:extLst>
                <a:ext uri="{FF2B5EF4-FFF2-40B4-BE49-F238E27FC236}">
                  <a16:creationId xmlns:a16="http://schemas.microsoft.com/office/drawing/2014/main" id="{5D8E3921-7684-9847-B631-F9AA859CB3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65921" name="TextBox 57">
              <a:extLst>
                <a:ext uri="{FF2B5EF4-FFF2-40B4-BE49-F238E27FC236}">
                  <a16:creationId xmlns:a16="http://schemas.microsoft.com/office/drawing/2014/main" id="{0ABFEA99-D21E-F24D-BFBC-90464C4B19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65922" name="TextBox 58">
              <a:extLst>
                <a:ext uri="{FF2B5EF4-FFF2-40B4-BE49-F238E27FC236}">
                  <a16:creationId xmlns:a16="http://schemas.microsoft.com/office/drawing/2014/main" id="{F09BCC8C-EA96-4C48-B6AB-E75A0685AB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SR</a:t>
              </a:r>
            </a:p>
          </p:txBody>
        </p:sp>
        <p:sp>
          <p:nvSpPr>
            <p:cNvPr id="165923" name="TextBox 59">
              <a:extLst>
                <a:ext uri="{FF2B5EF4-FFF2-40B4-BE49-F238E27FC236}">
                  <a16:creationId xmlns:a16="http://schemas.microsoft.com/office/drawing/2014/main" id="{59EC77A4-172D-E04A-8FD8-507BA4E27C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41900" y="3319046"/>
              <a:ext cx="13749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imm5</a:t>
              </a:r>
            </a:p>
          </p:txBody>
        </p:sp>
      </p:grpSp>
      <p:sp>
        <p:nvSpPr>
          <p:cNvPr id="30" name="TextBox 64">
            <a:extLst>
              <a:ext uri="{FF2B5EF4-FFF2-40B4-BE49-F238E27FC236}">
                <a16:creationId xmlns:a16="http://schemas.microsoft.com/office/drawing/2014/main" id="{BDBD1A22-EB8D-884A-A5F1-633937F147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5713413"/>
            <a:ext cx="3540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15</a:t>
            </a:r>
          </a:p>
        </p:txBody>
      </p:sp>
      <p:sp>
        <p:nvSpPr>
          <p:cNvPr id="35" name="TextBox 64">
            <a:extLst>
              <a:ext uri="{FF2B5EF4-FFF2-40B4-BE49-F238E27FC236}">
                <a16:creationId xmlns:a16="http://schemas.microsoft.com/office/drawing/2014/main" id="{F7687A99-5827-BF43-809A-02DC4E244D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4075" y="5713413"/>
            <a:ext cx="376238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12</a:t>
            </a:r>
          </a:p>
        </p:txBody>
      </p:sp>
      <p:sp>
        <p:nvSpPr>
          <p:cNvPr id="36" name="TextBox 64">
            <a:extLst>
              <a:ext uri="{FF2B5EF4-FFF2-40B4-BE49-F238E27FC236}">
                <a16:creationId xmlns:a16="http://schemas.microsoft.com/office/drawing/2014/main" id="{51D03CB1-2C8F-1F49-A6CE-D1826BBA81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0175" y="5713413"/>
            <a:ext cx="3540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11</a:t>
            </a:r>
          </a:p>
        </p:txBody>
      </p:sp>
      <p:sp>
        <p:nvSpPr>
          <p:cNvPr id="41" name="TextBox 64">
            <a:extLst>
              <a:ext uri="{FF2B5EF4-FFF2-40B4-BE49-F238E27FC236}">
                <a16:creationId xmlns:a16="http://schemas.microsoft.com/office/drawing/2014/main" id="{A7172D84-1A8A-634B-8668-F82E3B5CC8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0538" y="5713413"/>
            <a:ext cx="354012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9</a:t>
            </a:r>
          </a:p>
        </p:txBody>
      </p:sp>
      <p:sp>
        <p:nvSpPr>
          <p:cNvPr id="43" name="TextBox 64">
            <a:extLst>
              <a:ext uri="{FF2B5EF4-FFF2-40B4-BE49-F238E27FC236}">
                <a16:creationId xmlns:a16="http://schemas.microsoft.com/office/drawing/2014/main" id="{2B304F25-C678-0A43-90BE-31CDAF1025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14575" y="5713413"/>
            <a:ext cx="3540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8</a:t>
            </a:r>
          </a:p>
        </p:txBody>
      </p:sp>
      <p:sp>
        <p:nvSpPr>
          <p:cNvPr id="47" name="TextBox 64">
            <a:extLst>
              <a:ext uri="{FF2B5EF4-FFF2-40B4-BE49-F238E27FC236}">
                <a16:creationId xmlns:a16="http://schemas.microsoft.com/office/drawing/2014/main" id="{823609CD-28BA-C84C-BEA9-43E1A49B96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0175" y="5713413"/>
            <a:ext cx="3540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6</a:t>
            </a:r>
          </a:p>
        </p:txBody>
      </p:sp>
      <p:sp>
        <p:nvSpPr>
          <p:cNvPr id="50" name="TextBox 64">
            <a:extLst>
              <a:ext uri="{FF2B5EF4-FFF2-40B4-BE49-F238E27FC236}">
                <a16:creationId xmlns:a16="http://schemas.microsoft.com/office/drawing/2014/main" id="{C029D41B-D02C-1243-81A1-F53EF86FFC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24350" y="5713413"/>
            <a:ext cx="3540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0</a:t>
            </a:r>
          </a:p>
        </p:txBody>
      </p:sp>
      <p:sp>
        <p:nvSpPr>
          <p:cNvPr id="57" name="TextBox 64">
            <a:extLst>
              <a:ext uri="{FF2B5EF4-FFF2-40B4-BE49-F238E27FC236}">
                <a16:creationId xmlns:a16="http://schemas.microsoft.com/office/drawing/2014/main" id="{3B27971F-D5AD-0047-BEFC-BBCE29CE58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1500" y="5713413"/>
            <a:ext cx="3540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5</a:t>
            </a:r>
          </a:p>
        </p:txBody>
      </p:sp>
      <p:sp>
        <p:nvSpPr>
          <p:cNvPr id="58" name="TextBox 64">
            <a:extLst>
              <a:ext uri="{FF2B5EF4-FFF2-40B4-BE49-F238E27FC236}">
                <a16:creationId xmlns:a16="http://schemas.microsoft.com/office/drawing/2014/main" id="{E6D9B27D-3557-5D43-BA1C-FEEC31B27B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2825" y="5713413"/>
            <a:ext cx="3540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4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F7FAF32-4345-2F45-BF7D-E97C331FCDD8}"/>
              </a:ext>
            </a:extLst>
          </p:cNvPr>
          <p:cNvGrpSpPr>
            <a:grpSpLocks/>
          </p:cNvGrpSpPr>
          <p:nvPr/>
        </p:nvGrpSpPr>
        <p:grpSpPr bwMode="auto">
          <a:xfrm>
            <a:off x="4686300" y="1608138"/>
            <a:ext cx="4381500" cy="4105275"/>
            <a:chOff x="4686300" y="1381211"/>
            <a:chExt cx="4381500" cy="4105189"/>
          </a:xfrm>
        </p:grpSpPr>
        <p:pic>
          <p:nvPicPr>
            <p:cNvPr id="165908" name="Picture 2">
              <a:extLst>
                <a:ext uri="{FF2B5EF4-FFF2-40B4-BE49-F238E27FC236}">
                  <a16:creationId xmlns:a16="http://schemas.microsoft.com/office/drawing/2014/main" id="{F2303E48-CCD6-9845-9606-7C54083591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6300" y="1381211"/>
              <a:ext cx="4381500" cy="41051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5909" name="Text Placeholder 7">
              <a:extLst>
                <a:ext uri="{FF2B5EF4-FFF2-40B4-BE49-F238E27FC236}">
                  <a16:creationId xmlns:a16="http://schemas.microsoft.com/office/drawing/2014/main" id="{713A0228-B923-E640-8262-C5556ED10B9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524223" y="1444608"/>
              <a:ext cx="1161247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Register file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65910" name="Text Placeholder 7">
              <a:extLst>
                <a:ext uri="{FF2B5EF4-FFF2-40B4-BE49-F238E27FC236}">
                  <a16:creationId xmlns:a16="http://schemas.microsoft.com/office/drawing/2014/main" id="{0CDAA991-4A15-F947-9C60-A58BE27F9FE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61477" y="2579196"/>
              <a:ext cx="652854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SR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65911" name="Text Placeholder 7">
              <a:extLst>
                <a:ext uri="{FF2B5EF4-FFF2-40B4-BE49-F238E27FC236}">
                  <a16:creationId xmlns:a16="http://schemas.microsoft.com/office/drawing/2014/main" id="{D21ED93E-F6B3-F749-9504-9A890C99ED9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61477" y="1899832"/>
              <a:ext cx="652854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DR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65912" name="Text Placeholder 7">
              <a:extLst>
                <a:ext uri="{FF2B5EF4-FFF2-40B4-BE49-F238E27FC236}">
                  <a16:creationId xmlns:a16="http://schemas.microsoft.com/office/drawing/2014/main" id="{779C66B4-4375-8940-945A-D94DBA5090B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524223" y="4893588"/>
              <a:ext cx="652854" cy="500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From FSM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65913" name="Text Placeholder 7">
              <a:extLst>
                <a:ext uri="{FF2B5EF4-FFF2-40B4-BE49-F238E27FC236}">
                  <a16:creationId xmlns:a16="http://schemas.microsoft.com/office/drawing/2014/main" id="{11BF57D0-30B9-6749-A764-3A4B21FE55C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873751" y="2193114"/>
              <a:ext cx="1755649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Instruction register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65914" name="Text Placeholder 7">
              <a:extLst>
                <a:ext uri="{FF2B5EF4-FFF2-40B4-BE49-F238E27FC236}">
                  <a16:creationId xmlns:a16="http://schemas.microsoft.com/office/drawing/2014/main" id="{AF3A80B3-DAAA-154D-9775-E26D121671A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136295" y="2895600"/>
              <a:ext cx="874105" cy="5000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Sign-extend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4" grpId="0"/>
      <p:bldP spid="30" grpId="0"/>
      <p:bldP spid="35" grpId="0"/>
      <p:bldP spid="36" grpId="0"/>
      <p:bldP spid="41" grpId="0"/>
      <p:bldP spid="43" grpId="0"/>
      <p:bldP spid="47" grpId="0"/>
      <p:bldP spid="50" grpId="0"/>
      <p:bldP spid="57" grpId="0"/>
      <p:bldP spid="58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>
            <a:extLst>
              <a:ext uri="{FF2B5EF4-FFF2-40B4-BE49-F238E27FC236}">
                <a16:creationId xmlns:a16="http://schemas.microsoft.com/office/drawing/2014/main" id="{2D8873FB-C9C8-9F45-A008-AC10B8A139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Instructions with one Literal in MIPS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A77788EC-D60D-3745-BA0D-E4FA2A7B1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I-type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2 register operands and immediate</a:t>
            </a: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Some operate and data movement instructions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opcode = operation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 err="1">
                <a:ea typeface="ＭＳ Ｐゴシック" charset="-128"/>
              </a:rPr>
              <a:t>rs</a:t>
            </a:r>
            <a:r>
              <a:rPr lang="en-US" altLang="en-US" dirty="0">
                <a:ea typeface="ＭＳ Ｐゴシック" charset="-128"/>
              </a:rPr>
              <a:t> = source register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 err="1">
                <a:ea typeface="ＭＳ Ｐゴシック" charset="-128"/>
              </a:rPr>
              <a:t>rt</a:t>
            </a:r>
            <a:r>
              <a:rPr lang="en-US" altLang="en-US" dirty="0">
                <a:ea typeface="ＭＳ Ｐゴシック" charset="-128"/>
              </a:rPr>
              <a:t> = 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destination register in some instructions (e.g., 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altLang="en-US" dirty="0">
                <a:ea typeface="ＭＳ Ｐゴシック" charset="-128"/>
              </a:rPr>
              <a:t>, 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lw</a:t>
            </a:r>
            <a:r>
              <a:rPr lang="en-US" altLang="en-US" dirty="0">
                <a:ea typeface="ＭＳ Ｐゴシック" charset="-128"/>
              </a:rPr>
              <a:t>)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source register in others (e.g., 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sw</a:t>
            </a:r>
            <a:r>
              <a:rPr lang="en-US" altLang="en-US" dirty="0">
                <a:ea typeface="ＭＳ Ｐゴシック" charset="-128"/>
              </a:rPr>
              <a:t>)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 err="1">
                <a:ea typeface="ＭＳ Ｐゴシック" charset="-128"/>
              </a:rPr>
              <a:t>imm</a:t>
            </a:r>
            <a:r>
              <a:rPr lang="en-US" altLang="en-US" dirty="0">
                <a:ea typeface="ＭＳ Ｐゴシック" charset="-128"/>
              </a:rPr>
              <a:t> = Literal or immediate</a:t>
            </a:r>
          </a:p>
        </p:txBody>
      </p:sp>
      <p:sp>
        <p:nvSpPr>
          <p:cNvPr id="167939" name="Slide Number Placeholder 3">
            <a:extLst>
              <a:ext uri="{FF2B5EF4-FFF2-40B4-BE49-F238E27FC236}">
                <a16:creationId xmlns:a16="http://schemas.microsoft.com/office/drawing/2014/main" id="{B283DF2B-BEAA-AB45-BB17-E56DE2DFE3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9B47513-CA59-A843-9167-0F0FE9ECCE71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C92035-F5B3-3E4D-84DD-5297AB565F16}"/>
              </a:ext>
            </a:extLst>
          </p:cNvPr>
          <p:cNvGrpSpPr>
            <a:grpSpLocks/>
          </p:cNvGrpSpPr>
          <p:nvPr/>
        </p:nvGrpSpPr>
        <p:grpSpPr bwMode="auto">
          <a:xfrm>
            <a:off x="1670050" y="2133600"/>
            <a:ext cx="5803900" cy="788988"/>
            <a:chOff x="838200" y="3657600"/>
            <a:chExt cx="5804400" cy="78940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E40D32D-C1B2-FD4E-8B05-12223EF7386F}"/>
                </a:ext>
              </a:extLst>
            </p:cNvPr>
            <p:cNvSpPr/>
            <p:nvPr/>
          </p:nvSpPr>
          <p:spPr bwMode="auto">
            <a:xfrm>
              <a:off x="838200" y="3657600"/>
              <a:ext cx="1079593" cy="457441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opcode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2CA2E9F-5042-E544-BAF0-BC25D8AF3594}"/>
                </a:ext>
              </a:extLst>
            </p:cNvPr>
            <p:cNvSpPr/>
            <p:nvPr/>
          </p:nvSpPr>
          <p:spPr bwMode="auto">
            <a:xfrm>
              <a:off x="1905092" y="3657600"/>
              <a:ext cx="914479" cy="457441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 err="1">
                  <a:ea typeface="ＭＳ Ｐゴシック" charset="-128"/>
                </a:rPr>
                <a:t>rs</a:t>
              </a:r>
              <a:endParaRPr lang="en-US" dirty="0">
                <a:ea typeface="ＭＳ Ｐゴシック" charset="-128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1C37FDC-BAC8-A443-B459-F416AD706F3C}"/>
                </a:ext>
              </a:extLst>
            </p:cNvPr>
            <p:cNvSpPr/>
            <p:nvPr/>
          </p:nvSpPr>
          <p:spPr bwMode="auto">
            <a:xfrm>
              <a:off x="2819571" y="3657600"/>
              <a:ext cx="914479" cy="457441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 err="1">
                  <a:ea typeface="ＭＳ Ｐゴシック" charset="-128"/>
                </a:rPr>
                <a:t>rt</a:t>
              </a:r>
              <a:endParaRPr lang="en-US" dirty="0">
                <a:ea typeface="ＭＳ Ｐゴシック" charset="-128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F3FBC1E-A3BB-2D4C-B6BC-0FF0C897CA3C}"/>
                </a:ext>
              </a:extLst>
            </p:cNvPr>
            <p:cNvSpPr/>
            <p:nvPr/>
          </p:nvSpPr>
          <p:spPr bwMode="auto">
            <a:xfrm>
              <a:off x="3734049" y="3657600"/>
              <a:ext cx="2908551" cy="457441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 err="1">
                  <a:ea typeface="ＭＳ Ｐゴシック" charset="-128"/>
                </a:rPr>
                <a:t>imm</a:t>
              </a:r>
              <a:endParaRPr lang="en-US" dirty="0">
                <a:ea typeface="ＭＳ Ｐゴシック" charset="-128"/>
              </a:endParaRPr>
            </a:p>
          </p:txBody>
        </p:sp>
        <p:sp>
          <p:nvSpPr>
            <p:cNvPr id="167945" name="TextBox 2">
              <a:extLst>
                <a:ext uri="{FF2B5EF4-FFF2-40B4-BE49-F238E27FC236}">
                  <a16:creationId xmlns:a16="http://schemas.microsoft.com/office/drawing/2014/main" id="{C1571F3D-26C9-BF48-A587-FB45242CB0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4108450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6 bits</a:t>
              </a:r>
            </a:p>
          </p:txBody>
        </p:sp>
        <p:sp>
          <p:nvSpPr>
            <p:cNvPr id="167946" name="TextBox 35">
              <a:extLst>
                <a:ext uri="{FF2B5EF4-FFF2-40B4-BE49-F238E27FC236}">
                  <a16:creationId xmlns:a16="http://schemas.microsoft.com/office/drawing/2014/main" id="{4EC37521-BC4D-C348-8F2F-3BDA49BFA1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4108450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5 bits</a:t>
              </a:r>
            </a:p>
          </p:txBody>
        </p:sp>
        <p:sp>
          <p:nvSpPr>
            <p:cNvPr id="167947" name="TextBox 36">
              <a:extLst>
                <a:ext uri="{FF2B5EF4-FFF2-40B4-BE49-F238E27FC236}">
                  <a16:creationId xmlns:a16="http://schemas.microsoft.com/office/drawing/2014/main" id="{882888B6-6BE5-A544-AA2E-AF51D2EC91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4108450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5 bits</a:t>
              </a:r>
            </a:p>
          </p:txBody>
        </p:sp>
        <p:sp>
          <p:nvSpPr>
            <p:cNvPr id="167948" name="TextBox 37">
              <a:extLst>
                <a:ext uri="{FF2B5EF4-FFF2-40B4-BE49-F238E27FC236}">
                  <a16:creationId xmlns:a16="http://schemas.microsoft.com/office/drawing/2014/main" id="{D4365AD0-9E63-B04A-82C1-FC4E2679F5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3800" y="4108450"/>
              <a:ext cx="2908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16 bits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>
            <a:extLst>
              <a:ext uri="{FF2B5EF4-FFF2-40B4-BE49-F238E27FC236}">
                <a16:creationId xmlns:a16="http://schemas.microsoft.com/office/drawing/2014/main" id="{7EFCBA27-95D1-BA48-B50A-6131F69F7C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Basic Elements of a Computer</a:t>
            </a:r>
          </a:p>
        </p:txBody>
      </p:sp>
      <p:sp>
        <p:nvSpPr>
          <p:cNvPr id="17410" name="Content Placeholder 2">
            <a:extLst>
              <a:ext uri="{FF2B5EF4-FFF2-40B4-BE49-F238E27FC236}">
                <a16:creationId xmlns:a16="http://schemas.microsoft.com/office/drawing/2014/main" id="{3679D506-4A5F-9A4D-BD78-0A01D684B6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 past lectures we learned</a:t>
            </a: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Combinational circuits</a:t>
            </a: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Sequential circuits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With them, we can build</a:t>
            </a: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Decision elements</a:t>
            </a: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Storage elements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Basic elements of a computer</a:t>
            </a:r>
          </a:p>
          <a:p>
            <a:endParaRPr lang="en-US" altLang="en-US">
              <a:solidFill>
                <a:srgbClr val="0432FF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To get a task done by a computer we need</a:t>
            </a:r>
          </a:p>
          <a:p>
            <a:pPr lvl="1"/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Computer</a:t>
            </a:r>
          </a:p>
          <a:p>
            <a:pPr lvl="1"/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Data</a:t>
            </a:r>
          </a:p>
          <a:p>
            <a:pPr lvl="1"/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Program</a:t>
            </a:r>
            <a:r>
              <a:rPr lang="en-US" altLang="en-US">
                <a:ea typeface="ＭＳ Ｐゴシック" panose="020B0600070205080204" pitchFamily="34" charset="-128"/>
              </a:rPr>
              <a:t>: A set of instructions</a:t>
            </a:r>
          </a:p>
          <a:p>
            <a:pPr lvl="2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Instruction</a:t>
            </a:r>
            <a:r>
              <a:rPr lang="en-US" altLang="en-US">
                <a:ea typeface="ＭＳ Ｐゴシック" panose="020B0600070205080204" pitchFamily="34" charset="-128"/>
              </a:rPr>
              <a:t>: the smallest piece of work in a computer</a:t>
            </a:r>
          </a:p>
        </p:txBody>
      </p:sp>
      <p:sp>
        <p:nvSpPr>
          <p:cNvPr id="49155" name="Slide Number Placeholder 3">
            <a:extLst>
              <a:ext uri="{FF2B5EF4-FFF2-40B4-BE49-F238E27FC236}">
                <a16:creationId xmlns:a16="http://schemas.microsoft.com/office/drawing/2014/main" id="{84DC0002-48FF-0348-9820-734C087DE8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0F66346-59E8-8842-A6C6-CF5DCE0487C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5" name="Content Placeholder 2">
            <a:extLst>
              <a:ext uri="{FF2B5EF4-FFF2-40B4-BE49-F238E27FC236}">
                <a16:creationId xmlns:a16="http://schemas.microsoft.com/office/drawing/2014/main" id="{CD845AE8-35AF-EC40-844E-71A1DD2BF68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Add immediate</a:t>
            </a:r>
          </a:p>
        </p:txBody>
      </p:sp>
      <p:sp>
        <p:nvSpPr>
          <p:cNvPr id="169986" name="Title 1">
            <a:extLst>
              <a:ext uri="{FF2B5EF4-FFF2-40B4-BE49-F238E27FC236}">
                <a16:creationId xmlns:a16="http://schemas.microsoft.com/office/drawing/2014/main" id="{0391B37C-423D-D441-BCD6-E640E9DA6C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Add with one Literal in MIPS</a:t>
            </a:r>
          </a:p>
        </p:txBody>
      </p:sp>
      <p:sp>
        <p:nvSpPr>
          <p:cNvPr id="169987" name="Slide Number Placeholder 3">
            <a:extLst>
              <a:ext uri="{FF2B5EF4-FFF2-40B4-BE49-F238E27FC236}">
                <a16:creationId xmlns:a16="http://schemas.microsoft.com/office/drawing/2014/main" id="{F9030C18-8177-9946-B34D-F67314E797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CD08C7F-058F-454C-B01B-8676B0C74A58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D576407-7B3B-1F4C-94EA-50CA70B8D00E}"/>
              </a:ext>
            </a:extLst>
          </p:cNvPr>
          <p:cNvGrpSpPr>
            <a:grpSpLocks/>
          </p:cNvGrpSpPr>
          <p:nvPr/>
        </p:nvGrpSpPr>
        <p:grpSpPr bwMode="auto">
          <a:xfrm>
            <a:off x="1670050" y="2998788"/>
            <a:ext cx="5803900" cy="811212"/>
            <a:chOff x="838200" y="3304004"/>
            <a:chExt cx="5804400" cy="81079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8DE8081-DD0C-B346-9537-BE4B7F470FC4}"/>
                </a:ext>
              </a:extLst>
            </p:cNvPr>
            <p:cNvSpPr/>
            <p:nvPr/>
          </p:nvSpPr>
          <p:spPr bwMode="auto">
            <a:xfrm>
              <a:off x="838200" y="3657834"/>
              <a:ext cx="1079593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E471C8D-3E8B-E547-887E-CAA91F6FCA39}"/>
                </a:ext>
              </a:extLst>
            </p:cNvPr>
            <p:cNvSpPr/>
            <p:nvPr/>
          </p:nvSpPr>
          <p:spPr bwMode="auto">
            <a:xfrm>
              <a:off x="1905092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17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171E69B-B9C5-CA40-A967-BE3AB5916CF7}"/>
                </a:ext>
              </a:extLst>
            </p:cNvPr>
            <p:cNvSpPr/>
            <p:nvPr/>
          </p:nvSpPr>
          <p:spPr bwMode="auto">
            <a:xfrm>
              <a:off x="2819571" y="3657834"/>
              <a:ext cx="914479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16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D7C7216-0673-3C46-ACFE-74859ACA3FB3}"/>
                </a:ext>
              </a:extLst>
            </p:cNvPr>
            <p:cNvSpPr/>
            <p:nvPr/>
          </p:nvSpPr>
          <p:spPr bwMode="auto">
            <a:xfrm>
              <a:off x="3734049" y="3657834"/>
              <a:ext cx="2908551" cy="456966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5</a:t>
              </a:r>
            </a:p>
          </p:txBody>
        </p:sp>
        <p:sp>
          <p:nvSpPr>
            <p:cNvPr id="170008" name="TextBox 2">
              <a:extLst>
                <a:ext uri="{FF2B5EF4-FFF2-40B4-BE49-F238E27FC236}">
                  <a16:creationId xmlns:a16="http://schemas.microsoft.com/office/drawing/2014/main" id="{2EB1F389-3FCF-9D4B-AECC-53156443BE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04004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70009" name="TextBox 35">
              <a:extLst>
                <a:ext uri="{FF2B5EF4-FFF2-40B4-BE49-F238E27FC236}">
                  <a16:creationId xmlns:a16="http://schemas.microsoft.com/office/drawing/2014/main" id="{C52BC8E8-739E-7141-B1AD-8BB644E564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rs</a:t>
              </a:r>
            </a:p>
          </p:txBody>
        </p:sp>
        <p:sp>
          <p:nvSpPr>
            <p:cNvPr id="170010" name="TextBox 36">
              <a:extLst>
                <a:ext uri="{FF2B5EF4-FFF2-40B4-BE49-F238E27FC236}">
                  <a16:creationId xmlns:a16="http://schemas.microsoft.com/office/drawing/2014/main" id="{C6F1B552-ED97-7C4A-94D4-A5C86FBAE5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rt</a:t>
              </a:r>
            </a:p>
          </p:txBody>
        </p:sp>
        <p:sp>
          <p:nvSpPr>
            <p:cNvPr id="170011" name="TextBox 40">
              <a:extLst>
                <a:ext uri="{FF2B5EF4-FFF2-40B4-BE49-F238E27FC236}">
                  <a16:creationId xmlns:a16="http://schemas.microsoft.com/office/drawing/2014/main" id="{8219680D-8E0B-5A40-9B45-D2378DE855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33800" y="3304004"/>
              <a:ext cx="2908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imm</a:t>
              </a:r>
            </a:p>
          </p:txBody>
        </p:sp>
      </p:grp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056437A4-3718-AD43-A416-BE68B7DB5AE7}"/>
              </a:ext>
            </a:extLst>
          </p:cNvPr>
          <p:cNvSpPr txBox="1">
            <a:spLocks/>
          </p:cNvSpPr>
          <p:nvPr/>
        </p:nvSpPr>
        <p:spPr bwMode="auto">
          <a:xfrm>
            <a:off x="2636838" y="1835150"/>
            <a:ext cx="3870325" cy="450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$s0, $s1, 5</a:t>
            </a:r>
          </a:p>
        </p:txBody>
      </p:sp>
      <p:sp>
        <p:nvSpPr>
          <p:cNvPr id="169990" name="Text Placeholder 7">
            <a:extLst>
              <a:ext uri="{FF2B5EF4-FFF2-40B4-BE49-F238E27FC236}">
                <a16:creationId xmlns:a16="http://schemas.microsoft.com/office/drawing/2014/main" id="{055B3092-7979-514C-8E46-ECF7969228EB}"/>
              </a:ext>
            </a:extLst>
          </p:cNvPr>
          <p:cNvSpPr txBox="1">
            <a:spLocks/>
          </p:cNvSpPr>
          <p:nvPr/>
        </p:nvSpPr>
        <p:spPr bwMode="auto">
          <a:xfrm>
            <a:off x="2636838" y="137795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CF1E0518-860A-054B-A1A1-1631973DF928}"/>
              </a:ext>
            </a:extLst>
          </p:cNvPr>
          <p:cNvSpPr txBox="1">
            <a:spLocks/>
          </p:cNvSpPr>
          <p:nvPr/>
        </p:nvSpPr>
        <p:spPr bwMode="auto">
          <a:xfrm>
            <a:off x="1692275" y="2617788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Field Values</a:t>
            </a:r>
            <a:endParaRPr lang="de-CH" altLang="en-US" sz="200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E0388A3-3864-2F47-BA84-FE9197CE6ED6}"/>
              </a:ext>
            </a:extLst>
          </p:cNvPr>
          <p:cNvGrpSpPr>
            <a:grpSpLocks/>
          </p:cNvGrpSpPr>
          <p:nvPr/>
        </p:nvGrpSpPr>
        <p:grpSpPr bwMode="auto">
          <a:xfrm>
            <a:off x="1663700" y="4724400"/>
            <a:ext cx="5803900" cy="811213"/>
            <a:chOff x="838200" y="3304004"/>
            <a:chExt cx="5804400" cy="81079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8ABCAAB-788A-4E4F-915E-3688CF8A31B8}"/>
                </a:ext>
              </a:extLst>
            </p:cNvPr>
            <p:cNvSpPr/>
            <p:nvPr/>
          </p:nvSpPr>
          <p:spPr bwMode="auto">
            <a:xfrm>
              <a:off x="838200" y="3657835"/>
              <a:ext cx="1079593" cy="456965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001000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2F764D7-8115-D74A-9FBB-0021BC3EF4E0}"/>
                </a:ext>
              </a:extLst>
            </p:cNvPr>
            <p:cNvSpPr/>
            <p:nvPr/>
          </p:nvSpPr>
          <p:spPr bwMode="auto">
            <a:xfrm>
              <a:off x="1905092" y="3657835"/>
              <a:ext cx="914479" cy="456965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10001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8AAB6DB-E57B-2949-AA31-4F9B5CB612E6}"/>
                </a:ext>
              </a:extLst>
            </p:cNvPr>
            <p:cNvSpPr/>
            <p:nvPr/>
          </p:nvSpPr>
          <p:spPr bwMode="auto">
            <a:xfrm>
              <a:off x="2819571" y="3657835"/>
              <a:ext cx="914479" cy="456965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10010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05CAAFD-2EB7-9044-84BC-68F60E631C40}"/>
                </a:ext>
              </a:extLst>
            </p:cNvPr>
            <p:cNvSpPr/>
            <p:nvPr/>
          </p:nvSpPr>
          <p:spPr bwMode="auto">
            <a:xfrm>
              <a:off x="3734049" y="3657835"/>
              <a:ext cx="2908551" cy="456965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0000 0000 0000 0101</a:t>
              </a:r>
            </a:p>
          </p:txBody>
        </p:sp>
        <p:sp>
          <p:nvSpPr>
            <p:cNvPr id="170000" name="TextBox 27">
              <a:extLst>
                <a:ext uri="{FF2B5EF4-FFF2-40B4-BE49-F238E27FC236}">
                  <a16:creationId xmlns:a16="http://schemas.microsoft.com/office/drawing/2014/main" id="{046AFB3A-3979-2D48-BA2A-F48F6FC238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04004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70001" name="TextBox 28">
              <a:extLst>
                <a:ext uri="{FF2B5EF4-FFF2-40B4-BE49-F238E27FC236}">
                  <a16:creationId xmlns:a16="http://schemas.microsoft.com/office/drawing/2014/main" id="{B4CB0640-491E-4243-8D99-ACEF81CA44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rs</a:t>
              </a:r>
            </a:p>
          </p:txBody>
        </p:sp>
        <p:sp>
          <p:nvSpPr>
            <p:cNvPr id="170002" name="TextBox 29">
              <a:extLst>
                <a:ext uri="{FF2B5EF4-FFF2-40B4-BE49-F238E27FC236}">
                  <a16:creationId xmlns:a16="http://schemas.microsoft.com/office/drawing/2014/main" id="{AB7BBA56-C857-B64B-B39E-C37289DD69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9400" y="3304004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rt</a:t>
              </a:r>
            </a:p>
          </p:txBody>
        </p:sp>
        <p:sp>
          <p:nvSpPr>
            <p:cNvPr id="170003" name="TextBox 42">
              <a:extLst>
                <a:ext uri="{FF2B5EF4-FFF2-40B4-BE49-F238E27FC236}">
                  <a16:creationId xmlns:a16="http://schemas.microsoft.com/office/drawing/2014/main" id="{9F1503F9-921D-4D45-809B-3B90697F73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0400" y="3304004"/>
              <a:ext cx="29022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imm</a:t>
              </a:r>
            </a:p>
          </p:txBody>
        </p:sp>
      </p:grp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434460FC-2897-014F-AFF2-208F5B2F3999}"/>
              </a:ext>
            </a:extLst>
          </p:cNvPr>
          <p:cNvSpPr txBox="1">
            <a:spLocks/>
          </p:cNvSpPr>
          <p:nvPr/>
        </p:nvSpPr>
        <p:spPr bwMode="auto">
          <a:xfrm>
            <a:off x="1685925" y="4343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Machine Code</a:t>
            </a:r>
            <a:endParaRPr lang="de-CH" altLang="en-US" sz="2000"/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BA391CE1-67A4-FF4E-BD3D-BDD66F2BAE13}"/>
              </a:ext>
            </a:extLst>
          </p:cNvPr>
          <p:cNvSpPr txBox="1">
            <a:spLocks/>
          </p:cNvSpPr>
          <p:nvPr/>
        </p:nvSpPr>
        <p:spPr bwMode="auto">
          <a:xfrm>
            <a:off x="1676400" y="57912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0x22300005</a:t>
            </a:r>
            <a:endParaRPr lang="de-CH" altLang="en-US" sz="2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022849-9D76-1448-BF5C-83A886FB7B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0613" y="3940175"/>
            <a:ext cx="32210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3"/>
            <a:r>
              <a:rPr lang="en-US" altLang="en-US" sz="2000">
                <a:solidFill>
                  <a:srgbClr val="00B050"/>
                </a:solidFill>
              </a:rPr>
              <a:t>rt ← rs + sign-extend(imm)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4" grpId="0"/>
      <p:bldP spid="45" grpId="0"/>
      <p:bldP spid="3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3" name="Title 1">
            <a:extLst>
              <a:ext uri="{FF2B5EF4-FFF2-40B4-BE49-F238E27FC236}">
                <a16:creationId xmlns:a16="http://schemas.microsoft.com/office/drawing/2014/main" id="{307C0125-FB8B-754A-A328-51656A7033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Subtract in LC-3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1AA46AC6-3325-124D-B3F3-0B58DDEC5A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MIPS assembly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LC-3 assembly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Tradeoff</a:t>
            </a:r>
            <a:r>
              <a:rPr lang="en-US" altLang="en-US">
                <a:ea typeface="ＭＳ Ｐゴシック" panose="020B0600070205080204" pitchFamily="34" charset="-128"/>
              </a:rPr>
              <a:t> in LC-3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More instructions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But, simpler control logic</a:t>
            </a:r>
          </a:p>
        </p:txBody>
      </p:sp>
      <p:sp>
        <p:nvSpPr>
          <p:cNvPr id="172035" name="Slide Number Placeholder 3">
            <a:extLst>
              <a:ext uri="{FF2B5EF4-FFF2-40B4-BE49-F238E27FC236}">
                <a16:creationId xmlns:a16="http://schemas.microsoft.com/office/drawing/2014/main" id="{5EAD3AAF-847F-3C46-A964-924C49BCE1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D2FEB76-C1CE-4D4B-A8D4-07151B9E0583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91E867EC-B3FB-BF44-BB03-73300DBD15BD}"/>
              </a:ext>
            </a:extLst>
          </p:cNvPr>
          <p:cNvSpPr txBox="1">
            <a:spLocks/>
          </p:cNvSpPr>
          <p:nvPr/>
        </p:nvSpPr>
        <p:spPr bwMode="auto">
          <a:xfrm>
            <a:off x="565150" y="1981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a = b + c - d;</a:t>
            </a:r>
            <a:endParaRPr lang="de-CH" sz="2000" kern="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E5FCD7E8-88DD-B84F-AAEB-C56C6315B7C7}"/>
              </a:ext>
            </a:extLst>
          </p:cNvPr>
          <p:cNvSpPr txBox="1">
            <a:spLocks/>
          </p:cNvSpPr>
          <p:nvPr/>
        </p:nvSpPr>
        <p:spPr bwMode="auto">
          <a:xfrm>
            <a:off x="4740275" y="1981200"/>
            <a:ext cx="3870325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$t0, $s0, $s1</a:t>
            </a:r>
          </a:p>
          <a:p>
            <a:pPr>
              <a:defRPr/>
            </a:pPr>
            <a:r>
              <a:rPr lang="de-CH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sub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$s3, $t0, $s2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7D4AB56A-ACBF-C34D-AC8B-0301A72F8ABD}"/>
              </a:ext>
            </a:extLst>
          </p:cNvPr>
          <p:cNvSpPr txBox="1">
            <a:spLocks/>
          </p:cNvSpPr>
          <p:nvPr/>
        </p:nvSpPr>
        <p:spPr bwMode="auto">
          <a:xfrm>
            <a:off x="565150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BA9853DC-7612-BA47-A032-AB3B72498CE2}"/>
              </a:ext>
            </a:extLst>
          </p:cNvPr>
          <p:cNvSpPr txBox="1">
            <a:spLocks/>
          </p:cNvSpPr>
          <p:nvPr/>
        </p:nvSpPr>
        <p:spPr bwMode="auto">
          <a:xfrm>
            <a:off x="4740275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47FDDAB3-0B3C-2549-B532-1F0C1F674931}"/>
              </a:ext>
            </a:extLst>
          </p:cNvPr>
          <p:cNvSpPr txBox="1">
            <a:spLocks/>
          </p:cNvSpPr>
          <p:nvPr/>
        </p:nvSpPr>
        <p:spPr bwMode="auto">
          <a:xfrm>
            <a:off x="565150" y="41910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a = b + c - d;</a:t>
            </a:r>
            <a:endParaRPr lang="de-CH" sz="2000" kern="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AF4EC718-7C5A-D04D-8BB2-CB66F2CBE382}"/>
              </a:ext>
            </a:extLst>
          </p:cNvPr>
          <p:cNvSpPr txBox="1">
            <a:spLocks/>
          </p:cNvSpPr>
          <p:nvPr/>
        </p:nvSpPr>
        <p:spPr bwMode="auto">
          <a:xfrm>
            <a:off x="4740275" y="4191000"/>
            <a:ext cx="3870325" cy="160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ADD  R2, R0, R1</a:t>
            </a:r>
          </a:p>
          <a:p>
            <a:pPr>
              <a:defRPr/>
            </a:pPr>
            <a:r>
              <a:rPr lang="de-CH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NOT  R4, R3</a:t>
            </a:r>
          </a:p>
          <a:p>
            <a:pPr>
              <a:defRPr/>
            </a:pPr>
            <a:r>
              <a:rPr lang="de-CH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ADD  R5, R4, #1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ADD  R6, R2, R5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B2C09E80-F5E8-9446-907F-14797FF3A8D5}"/>
              </a:ext>
            </a:extLst>
          </p:cNvPr>
          <p:cNvSpPr txBox="1">
            <a:spLocks/>
          </p:cNvSpPr>
          <p:nvPr/>
        </p:nvSpPr>
        <p:spPr bwMode="auto">
          <a:xfrm>
            <a:off x="565150" y="37338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D8254CC7-D901-B14F-9375-94E36A52C5BE}"/>
              </a:ext>
            </a:extLst>
          </p:cNvPr>
          <p:cNvSpPr txBox="1">
            <a:spLocks/>
          </p:cNvSpPr>
          <p:nvPr/>
        </p:nvSpPr>
        <p:spPr bwMode="auto">
          <a:xfrm>
            <a:off x="4740275" y="37338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7F25B52-5236-2D43-B77F-8F6E40B5F5BA}"/>
              </a:ext>
            </a:extLst>
          </p:cNvPr>
          <p:cNvGrpSpPr>
            <a:grpSpLocks/>
          </p:cNvGrpSpPr>
          <p:nvPr/>
        </p:nvGrpSpPr>
        <p:grpSpPr bwMode="auto">
          <a:xfrm>
            <a:off x="4740275" y="4495800"/>
            <a:ext cx="3946525" cy="838200"/>
            <a:chOff x="4740274" y="1409697"/>
            <a:chExt cx="3946526" cy="1257303"/>
          </a:xfrm>
        </p:grpSpPr>
        <p:sp>
          <p:nvSpPr>
            <p:cNvPr id="172045" name="Rounded Rectangle 13">
              <a:extLst>
                <a:ext uri="{FF2B5EF4-FFF2-40B4-BE49-F238E27FC236}">
                  <a16:creationId xmlns:a16="http://schemas.microsoft.com/office/drawing/2014/main" id="{4CA6C601-2944-2F4A-9510-5C1F8959B3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4" y="1523999"/>
              <a:ext cx="2498726" cy="1143001"/>
            </a:xfrm>
            <a:prstGeom prst="roundRect">
              <a:avLst>
                <a:gd name="adj" fmla="val 16667"/>
              </a:avLst>
            </a:prstGeom>
            <a:noFill/>
            <a:ln w="50800">
              <a:solidFill>
                <a:srgbClr val="00B05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72046" name="TextBox 14">
              <a:extLst>
                <a:ext uri="{FF2B5EF4-FFF2-40B4-BE49-F238E27FC236}">
                  <a16:creationId xmlns:a16="http://schemas.microsoft.com/office/drawing/2014/main" id="{DEE3E8C7-5776-D349-B6A5-ED47815742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39000" y="1409697"/>
              <a:ext cx="1447800" cy="12464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1600" b="1">
                  <a:solidFill>
                    <a:srgbClr val="00B050"/>
                  </a:solidFill>
                </a:rPr>
                <a:t>2’s complement of R4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/>
      <p:bldP spid="20" grpId="0"/>
      <p:bldP spid="21" grpId="0" animBg="1"/>
      <p:bldP spid="22" grpId="0" animBg="1"/>
      <p:bldP spid="23" grpId="0"/>
      <p:bldP spid="24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1" name="Title 1">
            <a:extLst>
              <a:ext uri="{FF2B5EF4-FFF2-40B4-BE49-F238E27FC236}">
                <a16:creationId xmlns:a16="http://schemas.microsoft.com/office/drawing/2014/main" id="{EB540000-1670-F04D-A849-E150796C4A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Subtract Immediate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D4A1FE8D-4715-9348-9C0E-995C0EF34F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MIPS assembly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LC-3</a:t>
            </a:r>
          </a:p>
        </p:txBody>
      </p:sp>
      <p:sp>
        <p:nvSpPr>
          <p:cNvPr id="174083" name="Slide Number Placeholder 3">
            <a:extLst>
              <a:ext uri="{FF2B5EF4-FFF2-40B4-BE49-F238E27FC236}">
                <a16:creationId xmlns:a16="http://schemas.microsoft.com/office/drawing/2014/main" id="{970C2CD8-7F43-EB44-B521-80B085F81C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46432F9-BB55-CB4B-ACC1-E634540330F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8157C8D2-A368-CA4B-AE09-D6432CD11B96}"/>
              </a:ext>
            </a:extLst>
          </p:cNvPr>
          <p:cNvSpPr txBox="1">
            <a:spLocks/>
          </p:cNvSpPr>
          <p:nvPr/>
        </p:nvSpPr>
        <p:spPr bwMode="auto">
          <a:xfrm>
            <a:off x="565150" y="1981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a = b - 3;</a:t>
            </a:r>
            <a:endParaRPr lang="de-CH" sz="2000" kern="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01B90DC-BD23-9445-BE72-998DABCE1693}"/>
              </a:ext>
            </a:extLst>
          </p:cNvPr>
          <p:cNvSpPr txBox="1">
            <a:spLocks/>
          </p:cNvSpPr>
          <p:nvPr/>
        </p:nvSpPr>
        <p:spPr bwMode="auto">
          <a:xfrm>
            <a:off x="4740275" y="1981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subi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$s1, $s0, 3</a:t>
            </a:r>
          </a:p>
        </p:txBody>
      </p:sp>
      <p:sp>
        <p:nvSpPr>
          <p:cNvPr id="174086" name="Text Placeholder 6">
            <a:extLst>
              <a:ext uri="{FF2B5EF4-FFF2-40B4-BE49-F238E27FC236}">
                <a16:creationId xmlns:a16="http://schemas.microsoft.com/office/drawing/2014/main" id="{E440AA7F-E4A7-B045-9C2A-7431DAFDE7B5}"/>
              </a:ext>
            </a:extLst>
          </p:cNvPr>
          <p:cNvSpPr txBox="1">
            <a:spLocks/>
          </p:cNvSpPr>
          <p:nvPr/>
        </p:nvSpPr>
        <p:spPr bwMode="auto">
          <a:xfrm>
            <a:off x="565150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1BFCCEA9-AA54-1C4B-8EAA-2877B4B6185D}"/>
              </a:ext>
            </a:extLst>
          </p:cNvPr>
          <p:cNvSpPr txBox="1">
            <a:spLocks/>
          </p:cNvSpPr>
          <p:nvPr/>
        </p:nvSpPr>
        <p:spPr bwMode="auto">
          <a:xfrm>
            <a:off x="4740275" y="1524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72E0090-62E6-E444-9492-DE10FC22779B}"/>
              </a:ext>
            </a:extLst>
          </p:cNvPr>
          <p:cNvSpPr/>
          <p:nvPr/>
        </p:nvSpPr>
        <p:spPr>
          <a:xfrm>
            <a:off x="593725" y="2667000"/>
            <a:ext cx="7956550" cy="9271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>
                <a:solidFill>
                  <a:schemeClr val="tx1"/>
                </a:solidFill>
              </a:rPr>
              <a:t>Is </a:t>
            </a:r>
            <a:r>
              <a:rPr lang="en-US" sz="3600" dirty="0" err="1">
                <a:solidFill>
                  <a:srgbClr val="FF0000"/>
                </a:solidFill>
              </a:rPr>
              <a:t>subi</a:t>
            </a:r>
            <a:r>
              <a:rPr lang="en-US" sz="3600" dirty="0">
                <a:solidFill>
                  <a:srgbClr val="FF0000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necessary in MIPS?</a:t>
            </a:r>
          </a:p>
        </p:txBody>
      </p:sp>
      <p:sp>
        <p:nvSpPr>
          <p:cNvPr id="2" name="Cross 1">
            <a:extLst>
              <a:ext uri="{FF2B5EF4-FFF2-40B4-BE49-F238E27FC236}">
                <a16:creationId xmlns:a16="http://schemas.microsoft.com/office/drawing/2014/main" id="{88C02713-0320-2943-8D40-D96BEA2BF16F}"/>
              </a:ext>
            </a:extLst>
          </p:cNvPr>
          <p:cNvSpPr>
            <a:spLocks noChangeAspect="1"/>
          </p:cNvSpPr>
          <p:nvPr/>
        </p:nvSpPr>
        <p:spPr bwMode="auto">
          <a:xfrm rot="-2618029">
            <a:off x="6062663" y="1549400"/>
            <a:ext cx="1225550" cy="1223963"/>
          </a:xfrm>
          <a:prstGeom prst="plus">
            <a:avLst>
              <a:gd name="adj" fmla="val 38306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BFF6F2D3-D83D-554C-878A-4D3785CC8055}"/>
              </a:ext>
            </a:extLst>
          </p:cNvPr>
          <p:cNvSpPr txBox="1">
            <a:spLocks/>
          </p:cNvSpPr>
          <p:nvPr/>
        </p:nvSpPr>
        <p:spPr bwMode="auto">
          <a:xfrm>
            <a:off x="4724400" y="42672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$s1, $s0, -3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3A3DC783-5856-A640-A080-FED4AE89E5F7}"/>
              </a:ext>
            </a:extLst>
          </p:cNvPr>
          <p:cNvSpPr txBox="1">
            <a:spLocks/>
          </p:cNvSpPr>
          <p:nvPr/>
        </p:nvSpPr>
        <p:spPr bwMode="auto">
          <a:xfrm>
            <a:off x="4724400" y="3810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708631DE-0D9D-CE4E-99C8-0B50047B45ED}"/>
              </a:ext>
            </a:extLst>
          </p:cNvPr>
          <p:cNvSpPr txBox="1">
            <a:spLocks/>
          </p:cNvSpPr>
          <p:nvPr/>
        </p:nvSpPr>
        <p:spPr bwMode="auto">
          <a:xfrm>
            <a:off x="565150" y="58674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a = b - 3;</a:t>
            </a:r>
            <a:endParaRPr lang="de-CH" sz="2000" kern="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6" name="Content Placeholder 5">
            <a:extLst>
              <a:ext uri="{FF2B5EF4-FFF2-40B4-BE49-F238E27FC236}">
                <a16:creationId xmlns:a16="http://schemas.microsoft.com/office/drawing/2014/main" id="{EB42B84B-45BE-C447-A9C1-31DDF12EB855}"/>
              </a:ext>
            </a:extLst>
          </p:cNvPr>
          <p:cNvSpPr txBox="1">
            <a:spLocks/>
          </p:cNvSpPr>
          <p:nvPr/>
        </p:nvSpPr>
        <p:spPr bwMode="auto">
          <a:xfrm>
            <a:off x="4740275" y="5867400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ADD 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R1, R0, #-3</a:t>
            </a:r>
          </a:p>
        </p:txBody>
      </p:sp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AD43E42B-8537-624E-914E-7CDA494DC84A}"/>
              </a:ext>
            </a:extLst>
          </p:cNvPr>
          <p:cNvSpPr txBox="1">
            <a:spLocks/>
          </p:cNvSpPr>
          <p:nvPr/>
        </p:nvSpPr>
        <p:spPr bwMode="auto">
          <a:xfrm>
            <a:off x="565150" y="54102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D2CCBA88-6283-EE44-B53F-92C5C279F0EC}"/>
              </a:ext>
            </a:extLst>
          </p:cNvPr>
          <p:cNvSpPr txBox="1">
            <a:spLocks/>
          </p:cNvSpPr>
          <p:nvPr/>
        </p:nvSpPr>
        <p:spPr bwMode="auto">
          <a:xfrm>
            <a:off x="4740275" y="54102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/>
      <p:bldP spid="13" grpId="0" animBg="1"/>
      <p:bldP spid="2" grpId="0" animBg="1"/>
      <p:bldP spid="15" grpId="0" animBg="1"/>
      <p:bldP spid="16" grpId="0"/>
      <p:bldP spid="25" grpId="0" animBg="1"/>
      <p:bldP spid="26" grpId="0" animBg="1"/>
      <p:bldP spid="27" grpId="0"/>
      <p:bldP spid="28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29" name="Title 4">
            <a:extLst>
              <a:ext uri="{FF2B5EF4-FFF2-40B4-BE49-F238E27FC236}">
                <a16:creationId xmlns:a16="http://schemas.microsoft.com/office/drawing/2014/main" id="{72FBFFC4-64CC-9243-8F4F-A555B164259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Data Movement Instructions </a:t>
            </a:r>
            <a:br>
              <a:rPr lang="en-US" altLang="en-US">
                <a:ea typeface="ＭＳ Ｐゴシック" panose="020B0600070205080204" pitchFamily="34" charset="-128"/>
              </a:rPr>
            </a:br>
            <a:r>
              <a:rPr lang="en-US" altLang="en-US">
                <a:ea typeface="ＭＳ Ｐゴシック" panose="020B0600070205080204" pitchFamily="34" charset="-128"/>
              </a:rPr>
              <a:t>and Addressing Modes</a:t>
            </a:r>
          </a:p>
        </p:txBody>
      </p:sp>
      <p:sp>
        <p:nvSpPr>
          <p:cNvPr id="176130" name="Subtitle 5">
            <a:extLst>
              <a:ext uri="{FF2B5EF4-FFF2-40B4-BE49-F238E27FC236}">
                <a16:creationId xmlns:a16="http://schemas.microsoft.com/office/drawing/2014/main" id="{05F6305A-2903-0F49-9057-657D43A1361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76131" name="Slide Number Placeholder 3">
            <a:extLst>
              <a:ext uri="{FF2B5EF4-FFF2-40B4-BE49-F238E27FC236}">
                <a16:creationId xmlns:a16="http://schemas.microsoft.com/office/drawing/2014/main" id="{291659D0-E375-244F-8547-6092CF13E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B47F629-4D0D-0345-899E-936A28DE38BD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93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3" name="Title 1">
            <a:extLst>
              <a:ext uri="{FF2B5EF4-FFF2-40B4-BE49-F238E27FC236}">
                <a16:creationId xmlns:a16="http://schemas.microsoft.com/office/drawing/2014/main" id="{65CBD73B-E7A3-ED41-9F64-49F9434FA7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Data Movement Instructions</a:t>
            </a:r>
          </a:p>
        </p:txBody>
      </p:sp>
      <p:sp>
        <p:nvSpPr>
          <p:cNvPr id="34818" name="Content Placeholder 2">
            <a:extLst>
              <a:ext uri="{FF2B5EF4-FFF2-40B4-BE49-F238E27FC236}">
                <a16:creationId xmlns:a16="http://schemas.microsoft.com/office/drawing/2014/main" id="{BCBF2812-FD59-064F-B34F-270449152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In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LC-3</a:t>
            </a:r>
            <a:r>
              <a:rPr lang="en-US" altLang="en-US" dirty="0">
                <a:ea typeface="ＭＳ Ｐゴシック" charset="-128"/>
              </a:rPr>
              <a:t>,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 </a:t>
            </a:r>
            <a:r>
              <a:rPr lang="en-US" altLang="en-US" dirty="0">
                <a:ea typeface="ＭＳ Ｐゴシック" charset="-128"/>
              </a:rPr>
              <a:t>there are seven data movement instructions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LD, LDR, LDI, LEA, ST, STR, STI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Format of load and store instructions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Opcode</a:t>
            </a:r>
            <a:r>
              <a:rPr lang="en-US" altLang="en-US" dirty="0">
                <a:ea typeface="ＭＳ Ｐゴシック" charset="-128"/>
              </a:rPr>
              <a:t> (bits [15:12])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DR or SR</a:t>
            </a:r>
            <a:r>
              <a:rPr lang="en-US" altLang="en-US" dirty="0">
                <a:ea typeface="ＭＳ Ｐゴシック" charset="-128"/>
              </a:rPr>
              <a:t> (bits [11:9])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Address generation bits</a:t>
            </a:r>
            <a:r>
              <a:rPr lang="en-US" altLang="en-US" dirty="0">
                <a:ea typeface="ＭＳ Ｐゴシック" charset="-128"/>
              </a:rPr>
              <a:t> (bits [8:0])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Four ways to interpret bits, called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addressing modes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PC-Relative Mode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Indirect Mode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 err="1">
                <a:solidFill>
                  <a:srgbClr val="00B050"/>
                </a:solidFill>
                <a:ea typeface="ＭＳ Ｐゴシック" charset="-128"/>
              </a:rPr>
              <a:t>Base+offset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Mode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Immediate Mode</a:t>
            </a:r>
          </a:p>
          <a:p>
            <a:pPr lvl="2">
              <a:buFont typeface="Wingdings" charset="2"/>
              <a:buChar char="n"/>
              <a:defRPr/>
            </a:pPr>
            <a:endParaRPr lang="en-US" altLang="en-US" dirty="0">
              <a:solidFill>
                <a:srgbClr val="00B05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In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MIPS</a:t>
            </a:r>
            <a:r>
              <a:rPr lang="en-US" altLang="en-US" dirty="0">
                <a:ea typeface="ＭＳ Ｐゴシック" charset="-128"/>
              </a:rPr>
              <a:t>, there are only </a:t>
            </a:r>
            <a:r>
              <a:rPr lang="en-US" altLang="en-US" dirty="0" err="1">
                <a:solidFill>
                  <a:srgbClr val="00B050"/>
                </a:solidFill>
                <a:ea typeface="ＭＳ Ｐゴシック" charset="-128"/>
              </a:rPr>
              <a:t>Base+offset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</a:t>
            </a:r>
            <a:r>
              <a:rPr lang="en-US" altLang="en-US" dirty="0">
                <a:ea typeface="ＭＳ Ｐゴシック" charset="-128"/>
              </a:rPr>
              <a:t>and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immediate modes</a:t>
            </a:r>
            <a:r>
              <a:rPr lang="en-US" altLang="en-US" dirty="0">
                <a:ea typeface="ＭＳ Ｐゴシック" charset="-128"/>
              </a:rPr>
              <a:t> for load and store instructions</a:t>
            </a:r>
          </a:p>
        </p:txBody>
      </p:sp>
      <p:sp>
        <p:nvSpPr>
          <p:cNvPr id="177155" name="Slide Number Placeholder 3">
            <a:extLst>
              <a:ext uri="{FF2B5EF4-FFF2-40B4-BE49-F238E27FC236}">
                <a16:creationId xmlns:a16="http://schemas.microsoft.com/office/drawing/2014/main" id="{2090D696-832D-DC4E-A5DF-FAC259EDAA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AD8B199-3810-6546-9BB1-0B77CFB04670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Title 1">
            <a:extLst>
              <a:ext uri="{FF2B5EF4-FFF2-40B4-BE49-F238E27FC236}">
                <a16:creationId xmlns:a16="http://schemas.microsoft.com/office/drawing/2014/main" id="{59F3FD59-B9F2-6C42-97EA-BE5D95FBF7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PC-Relative Addressing Mode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6FBCF4C5-ECC0-F448-882E-0F9D61F5D6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LD (Load) and ST (Store)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OP = opcode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E.g., LD = 0010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E.g., ST = 0011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DR = destination register in LD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SR = source register in ST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LD: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DR ← Memory[PC</a:t>
            </a:r>
            <a:r>
              <a:rPr lang="en-US" altLang="en-US" sz="2400" baseline="30000" dirty="0">
                <a:solidFill>
                  <a:srgbClr val="00B050"/>
                </a:solidFill>
              </a:rPr>
              <a:t>✝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+ sign-extend(PCoffset9)]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ST: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Memory[PC</a:t>
            </a:r>
            <a:r>
              <a:rPr lang="en-US" altLang="en-US" sz="2400" baseline="30000" dirty="0">
                <a:solidFill>
                  <a:srgbClr val="00B050"/>
                </a:solidFill>
              </a:rPr>
              <a:t>✝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+ sign-extend(PCoffset9)] ← SR</a:t>
            </a:r>
          </a:p>
        </p:txBody>
      </p:sp>
      <p:sp>
        <p:nvSpPr>
          <p:cNvPr id="179203" name="Slide Number Placeholder 3">
            <a:extLst>
              <a:ext uri="{FF2B5EF4-FFF2-40B4-BE49-F238E27FC236}">
                <a16:creationId xmlns:a16="http://schemas.microsoft.com/office/drawing/2014/main" id="{D4082D84-FEF8-2346-8322-EF792D7230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1F278CC-8658-8145-8BAC-37322A404B8D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B48089E-1A09-1343-86DF-FAAAD7420361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1524000"/>
            <a:ext cx="4578350" cy="990600"/>
            <a:chOff x="2282825" y="1600200"/>
            <a:chExt cx="4578350" cy="990600"/>
          </a:xfrm>
        </p:grpSpPr>
        <p:grpSp>
          <p:nvGrpSpPr>
            <p:cNvPr id="179206" name="Group 3">
              <a:extLst>
                <a:ext uri="{FF2B5EF4-FFF2-40B4-BE49-F238E27FC236}">
                  <a16:creationId xmlns:a16="http://schemas.microsoft.com/office/drawing/2014/main" id="{3E7CAEE0-7AA3-414B-9D7E-31E4E491114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2825" y="1801813"/>
              <a:ext cx="4578350" cy="788987"/>
              <a:chOff x="838200" y="3657600"/>
              <a:chExt cx="4578600" cy="789404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0E9FE09-079F-0342-AC5F-90AACA19B083}"/>
                  </a:ext>
                </a:extLst>
              </p:cNvPr>
              <p:cNvSpPr/>
              <p:nvPr/>
            </p:nvSpPr>
            <p:spPr bwMode="auto">
              <a:xfrm>
                <a:off x="838200" y="3657600"/>
                <a:ext cx="1079559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OP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BD13E1B9-64A1-9A4B-9207-20F628862C3D}"/>
                  </a:ext>
                </a:extLst>
              </p:cNvPr>
              <p:cNvSpPr/>
              <p:nvPr/>
            </p:nvSpPr>
            <p:spPr bwMode="auto">
              <a:xfrm>
                <a:off x="1905058" y="3657600"/>
                <a:ext cx="914450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DR/SR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A3142D4B-3F3A-BB47-9393-F745DF12D466}"/>
                  </a:ext>
                </a:extLst>
              </p:cNvPr>
              <p:cNvSpPr/>
              <p:nvPr/>
            </p:nvSpPr>
            <p:spPr bwMode="auto">
              <a:xfrm>
                <a:off x="2819508" y="3657600"/>
                <a:ext cx="2597292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PCoffset9</a:t>
                </a:r>
              </a:p>
            </p:txBody>
          </p:sp>
          <p:sp>
            <p:nvSpPr>
              <p:cNvPr id="179226" name="TextBox 2">
                <a:extLst>
                  <a:ext uri="{FF2B5EF4-FFF2-40B4-BE49-F238E27FC236}">
                    <a16:creationId xmlns:a16="http://schemas.microsoft.com/office/drawing/2014/main" id="{AB984380-1BBC-A446-B9E7-20DEA5E028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38200" y="4108450"/>
                <a:ext cx="10668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4 bits</a:t>
                </a:r>
              </a:p>
            </p:txBody>
          </p:sp>
          <p:sp>
            <p:nvSpPr>
              <p:cNvPr id="179227" name="TextBox 35">
                <a:extLst>
                  <a:ext uri="{FF2B5EF4-FFF2-40B4-BE49-F238E27FC236}">
                    <a16:creationId xmlns:a16="http://schemas.microsoft.com/office/drawing/2014/main" id="{F342355B-DD68-BC49-B9FC-223D2CD8E79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05000" y="4108450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3 bits</a:t>
                </a:r>
              </a:p>
            </p:txBody>
          </p:sp>
          <p:sp>
            <p:nvSpPr>
              <p:cNvPr id="179228" name="TextBox 36">
                <a:extLst>
                  <a:ext uri="{FF2B5EF4-FFF2-40B4-BE49-F238E27FC236}">
                    <a16:creationId xmlns:a16="http://schemas.microsoft.com/office/drawing/2014/main" id="{5339B998-7624-7D48-AB7B-11DF1838691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19400" y="4108450"/>
                <a:ext cx="2597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9 bits</a:t>
                </a:r>
              </a:p>
            </p:txBody>
          </p:sp>
        </p:grpSp>
        <p:sp>
          <p:nvSpPr>
            <p:cNvPr id="179207" name="TextBox 64">
              <a:extLst>
                <a:ext uri="{FF2B5EF4-FFF2-40B4-BE49-F238E27FC236}">
                  <a16:creationId xmlns:a16="http://schemas.microsoft.com/office/drawing/2014/main" id="{E1D96289-4539-244E-B29B-E0ED5F2ED7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2673" y="160180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15</a:t>
              </a:r>
            </a:p>
          </p:txBody>
        </p:sp>
        <p:sp>
          <p:nvSpPr>
            <p:cNvPr id="179208" name="TextBox 64">
              <a:extLst>
                <a:ext uri="{FF2B5EF4-FFF2-40B4-BE49-F238E27FC236}">
                  <a16:creationId xmlns:a16="http://schemas.microsoft.com/office/drawing/2014/main" id="{C2D29104-F97F-C34A-9025-7CD43FAE19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10" y="160180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14</a:t>
              </a:r>
            </a:p>
          </p:txBody>
        </p:sp>
        <p:sp>
          <p:nvSpPr>
            <p:cNvPr id="179209" name="TextBox 64">
              <a:extLst>
                <a:ext uri="{FF2B5EF4-FFF2-40B4-BE49-F238E27FC236}">
                  <a16:creationId xmlns:a16="http://schemas.microsoft.com/office/drawing/2014/main" id="{43AA83B8-FB78-8747-B8E2-450881FB08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4787" y="160538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13</a:t>
              </a:r>
            </a:p>
          </p:txBody>
        </p:sp>
        <p:sp>
          <p:nvSpPr>
            <p:cNvPr id="179210" name="TextBox 64">
              <a:extLst>
                <a:ext uri="{FF2B5EF4-FFF2-40B4-BE49-F238E27FC236}">
                  <a16:creationId xmlns:a16="http://schemas.microsoft.com/office/drawing/2014/main" id="{005C38E4-B68A-104D-B42F-338A33A52C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32110" y="1602205"/>
              <a:ext cx="376239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12</a:t>
              </a:r>
            </a:p>
          </p:txBody>
        </p:sp>
        <p:sp>
          <p:nvSpPr>
            <p:cNvPr id="179211" name="TextBox 64">
              <a:extLst>
                <a:ext uri="{FF2B5EF4-FFF2-40B4-BE49-F238E27FC236}">
                  <a16:creationId xmlns:a16="http://schemas.microsoft.com/office/drawing/2014/main" id="{9AC7D2D0-3164-624F-87FF-6BDAE3B24B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8940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11</a:t>
              </a:r>
            </a:p>
          </p:txBody>
        </p:sp>
        <p:sp>
          <p:nvSpPr>
            <p:cNvPr id="179212" name="TextBox 64">
              <a:extLst>
                <a:ext uri="{FF2B5EF4-FFF2-40B4-BE49-F238E27FC236}">
                  <a16:creationId xmlns:a16="http://schemas.microsoft.com/office/drawing/2014/main" id="{AB24831D-EDF9-F449-AB50-8DBB36200C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7377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10</a:t>
              </a:r>
            </a:p>
          </p:txBody>
        </p:sp>
        <p:sp>
          <p:nvSpPr>
            <p:cNvPr id="179213" name="TextBox 64">
              <a:extLst>
                <a:ext uri="{FF2B5EF4-FFF2-40B4-BE49-F238E27FC236}">
                  <a16:creationId xmlns:a16="http://schemas.microsoft.com/office/drawing/2014/main" id="{D9520434-10A2-3D45-86C2-232601D13D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21054" y="1604979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9</a:t>
              </a:r>
            </a:p>
          </p:txBody>
        </p:sp>
        <p:sp>
          <p:nvSpPr>
            <p:cNvPr id="179214" name="TextBox 64">
              <a:extLst>
                <a:ext uri="{FF2B5EF4-FFF2-40B4-BE49-F238E27FC236}">
                  <a16:creationId xmlns:a16="http://schemas.microsoft.com/office/drawing/2014/main" id="{948B3D06-40D2-7945-94AE-9EAB257B00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43398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8</a:t>
              </a:r>
            </a:p>
          </p:txBody>
        </p:sp>
        <p:sp>
          <p:nvSpPr>
            <p:cNvPr id="179215" name="TextBox 64">
              <a:extLst>
                <a:ext uri="{FF2B5EF4-FFF2-40B4-BE49-F238E27FC236}">
                  <a16:creationId xmlns:a16="http://schemas.microsoft.com/office/drawing/2014/main" id="{58DDA8E7-2C58-434D-AA8E-FE7B2D8848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02947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7</a:t>
              </a:r>
            </a:p>
          </p:txBody>
        </p:sp>
        <p:sp>
          <p:nvSpPr>
            <p:cNvPr id="179216" name="TextBox 64">
              <a:extLst>
                <a:ext uri="{FF2B5EF4-FFF2-40B4-BE49-F238E27FC236}">
                  <a16:creationId xmlns:a16="http://schemas.microsoft.com/office/drawing/2014/main" id="{7007883F-7ECA-C341-9883-4E612C6DF8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2496" y="1604979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6</a:t>
              </a:r>
            </a:p>
          </p:txBody>
        </p:sp>
        <p:sp>
          <p:nvSpPr>
            <p:cNvPr id="179217" name="TextBox 64">
              <a:extLst>
                <a:ext uri="{FF2B5EF4-FFF2-40B4-BE49-F238E27FC236}">
                  <a16:creationId xmlns:a16="http://schemas.microsoft.com/office/drawing/2014/main" id="{DC47F3C3-9C25-4646-835D-019E39C209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00692" y="16002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2</a:t>
              </a:r>
            </a:p>
          </p:txBody>
        </p:sp>
        <p:sp>
          <p:nvSpPr>
            <p:cNvPr id="179218" name="TextBox 64">
              <a:extLst>
                <a:ext uri="{FF2B5EF4-FFF2-40B4-BE49-F238E27FC236}">
                  <a16:creationId xmlns:a16="http://schemas.microsoft.com/office/drawing/2014/main" id="{BDF6DB8F-62D8-CF49-81C3-FC2BF91D15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60241" y="16002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</a:t>
              </a:r>
            </a:p>
          </p:txBody>
        </p:sp>
        <p:sp>
          <p:nvSpPr>
            <p:cNvPr id="179219" name="TextBox 64">
              <a:extLst>
                <a:ext uri="{FF2B5EF4-FFF2-40B4-BE49-F238E27FC236}">
                  <a16:creationId xmlns:a16="http://schemas.microsoft.com/office/drawing/2014/main" id="{4CFA8ED1-5FA4-1A45-A7A9-9AD7826DE8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19790" y="1603776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0</a:t>
              </a:r>
            </a:p>
          </p:txBody>
        </p:sp>
        <p:sp>
          <p:nvSpPr>
            <p:cNvPr id="179220" name="TextBox 64">
              <a:extLst>
                <a:ext uri="{FF2B5EF4-FFF2-40B4-BE49-F238E27FC236}">
                  <a16:creationId xmlns:a16="http://schemas.microsoft.com/office/drawing/2014/main" id="{F66BD1EA-7F43-1A48-BA50-AA201F4FBE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22045" y="1603776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5</a:t>
              </a:r>
            </a:p>
          </p:txBody>
        </p:sp>
        <p:sp>
          <p:nvSpPr>
            <p:cNvPr id="179221" name="TextBox 64">
              <a:extLst>
                <a:ext uri="{FF2B5EF4-FFF2-40B4-BE49-F238E27FC236}">
                  <a16:creationId xmlns:a16="http://schemas.microsoft.com/office/drawing/2014/main" id="{E6545C88-9565-1344-BE06-1628034308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81594" y="1600585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4</a:t>
              </a:r>
            </a:p>
          </p:txBody>
        </p:sp>
        <p:sp>
          <p:nvSpPr>
            <p:cNvPr id="179222" name="TextBox 35">
              <a:extLst>
                <a:ext uri="{FF2B5EF4-FFF2-40B4-BE49-F238E27FC236}">
                  <a16:creationId xmlns:a16="http://schemas.microsoft.com/office/drawing/2014/main" id="{3C5736A9-9D23-9844-8EEF-9A369C8A02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41143" y="1604161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3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3191989-CC29-7B40-BCA2-BAF4DEC77E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1138" y="6505575"/>
            <a:ext cx="25003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3"/>
            <a:r>
              <a:rPr lang="en-US" altLang="en-US" sz="1400" baseline="30000">
                <a:solidFill>
                  <a:srgbClr val="00B050"/>
                </a:solidFill>
              </a:rPr>
              <a:t>✝</a:t>
            </a:r>
            <a:r>
              <a:rPr lang="en-US" altLang="en-US" sz="1400">
                <a:solidFill>
                  <a:srgbClr val="00B050"/>
                </a:solidFill>
              </a:rPr>
              <a:t>This is the incremented PC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49" name="Content Placeholder 2">
            <a:extLst>
              <a:ext uri="{FF2B5EF4-FFF2-40B4-BE49-F238E27FC236}">
                <a16:creationId xmlns:a16="http://schemas.microsoft.com/office/drawing/2014/main" id="{FE3800C5-5975-3140-BD8B-4D8C61CBBDA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LD assembly and machine code </a:t>
            </a:r>
          </a:p>
        </p:txBody>
      </p:sp>
      <p:sp>
        <p:nvSpPr>
          <p:cNvPr id="181250" name="Title 1">
            <a:extLst>
              <a:ext uri="{FF2B5EF4-FFF2-40B4-BE49-F238E27FC236}">
                <a16:creationId xmlns:a16="http://schemas.microsoft.com/office/drawing/2014/main" id="{F32952D8-C536-DE44-AF5F-519B7DC2CE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LD in LC-3</a:t>
            </a:r>
          </a:p>
        </p:txBody>
      </p:sp>
      <p:sp>
        <p:nvSpPr>
          <p:cNvPr id="181251" name="Slide Number Placeholder 3">
            <a:extLst>
              <a:ext uri="{FF2B5EF4-FFF2-40B4-BE49-F238E27FC236}">
                <a16:creationId xmlns:a16="http://schemas.microsoft.com/office/drawing/2014/main" id="{71B167AB-5A09-A243-AF37-084A9ADD21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4514EA6-95F3-BC42-AEC9-851386E4B8A6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36EE1C17-87AC-154C-BBCF-0AC162B2FD22}"/>
              </a:ext>
            </a:extLst>
          </p:cNvPr>
          <p:cNvSpPr txBox="1">
            <a:spLocks/>
          </p:cNvSpPr>
          <p:nvPr/>
        </p:nvSpPr>
        <p:spPr bwMode="auto">
          <a:xfrm>
            <a:off x="569913" y="1833563"/>
            <a:ext cx="2782887" cy="450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LD R2, 0x1AF</a:t>
            </a:r>
          </a:p>
        </p:txBody>
      </p:sp>
      <p:sp>
        <p:nvSpPr>
          <p:cNvPr id="181253" name="Text Placeholder 7">
            <a:extLst>
              <a:ext uri="{FF2B5EF4-FFF2-40B4-BE49-F238E27FC236}">
                <a16:creationId xmlns:a16="http://schemas.microsoft.com/office/drawing/2014/main" id="{0D75762B-349C-594A-A539-0D2B50AA8E37}"/>
              </a:ext>
            </a:extLst>
          </p:cNvPr>
          <p:cNvSpPr txBox="1">
            <a:spLocks/>
          </p:cNvSpPr>
          <p:nvPr/>
        </p:nvSpPr>
        <p:spPr bwMode="auto">
          <a:xfrm>
            <a:off x="569913" y="1376363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BE4678F9-1AE5-BE45-AEDB-53780CFC5FE3}"/>
              </a:ext>
            </a:extLst>
          </p:cNvPr>
          <p:cNvSpPr txBox="1">
            <a:spLocks/>
          </p:cNvSpPr>
          <p:nvPr/>
        </p:nvSpPr>
        <p:spPr bwMode="auto">
          <a:xfrm>
            <a:off x="158750" y="2540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Field Values</a:t>
            </a:r>
            <a:endParaRPr lang="de-CH" altLang="en-US" sz="2000"/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23BA6271-5B3B-AA49-822C-AB4C7B7ECA36}"/>
              </a:ext>
            </a:extLst>
          </p:cNvPr>
          <p:cNvSpPr txBox="1">
            <a:spLocks/>
          </p:cNvSpPr>
          <p:nvPr/>
        </p:nvSpPr>
        <p:spPr bwMode="auto">
          <a:xfrm>
            <a:off x="152400" y="41148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Machine Code</a:t>
            </a:r>
            <a:endParaRPr lang="de-CH" altLang="en-US" sz="2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4A38B2B-6FD9-8945-B2D0-822E5BF48FFE}"/>
              </a:ext>
            </a:extLst>
          </p:cNvPr>
          <p:cNvGrpSpPr>
            <a:grpSpLocks/>
          </p:cNvGrpSpPr>
          <p:nvPr/>
        </p:nvGrpSpPr>
        <p:grpSpPr bwMode="auto">
          <a:xfrm>
            <a:off x="215900" y="2936875"/>
            <a:ext cx="3975100" cy="795338"/>
            <a:chOff x="838200" y="3319046"/>
            <a:chExt cx="4578600" cy="79575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7B9328F-CAE9-3E4A-93C8-14BF86AC108E}"/>
                </a:ext>
              </a:extLst>
            </p:cNvPr>
            <p:cNvSpPr/>
            <p:nvPr/>
          </p:nvSpPr>
          <p:spPr bwMode="auto">
            <a:xfrm>
              <a:off x="838200" y="3657361"/>
              <a:ext cx="1078823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2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9E7BFF8-6724-F04A-98B2-47D7F56FB327}"/>
                </a:ext>
              </a:extLst>
            </p:cNvPr>
            <p:cNvSpPr/>
            <p:nvPr/>
          </p:nvSpPr>
          <p:spPr bwMode="auto">
            <a:xfrm>
              <a:off x="1904224" y="3657361"/>
              <a:ext cx="916085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2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ED40830-55FF-BE48-82D6-A4FE9FD6AE56}"/>
                </a:ext>
              </a:extLst>
            </p:cNvPr>
            <p:cNvSpPr/>
            <p:nvPr/>
          </p:nvSpPr>
          <p:spPr bwMode="auto">
            <a:xfrm>
              <a:off x="2827624" y="3657361"/>
              <a:ext cx="2589176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0x1AF</a:t>
              </a:r>
            </a:p>
          </p:txBody>
        </p:sp>
        <p:sp>
          <p:nvSpPr>
            <p:cNvPr id="181285" name="TextBox 46">
              <a:extLst>
                <a:ext uri="{FF2B5EF4-FFF2-40B4-BE49-F238E27FC236}">
                  <a16:creationId xmlns:a16="http://schemas.microsoft.com/office/drawing/2014/main" id="{DAF4815A-22F3-2542-BCD2-A0E818B53D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81286" name="TextBox 47">
              <a:extLst>
                <a:ext uri="{FF2B5EF4-FFF2-40B4-BE49-F238E27FC236}">
                  <a16:creationId xmlns:a16="http://schemas.microsoft.com/office/drawing/2014/main" id="{AA9217B5-B873-8444-922D-89B0F0377E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81287" name="TextBox 49">
              <a:extLst>
                <a:ext uri="{FF2B5EF4-FFF2-40B4-BE49-F238E27FC236}">
                  <a16:creationId xmlns:a16="http://schemas.microsoft.com/office/drawing/2014/main" id="{700694BF-9380-454C-B328-F82843CA2F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7986" y="3319046"/>
              <a:ext cx="2588814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PCoffset9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98CA456-8D2B-9C4C-AE67-BFAAFE7EFDAA}"/>
              </a:ext>
            </a:extLst>
          </p:cNvPr>
          <p:cNvGrpSpPr>
            <a:grpSpLocks/>
          </p:cNvGrpSpPr>
          <p:nvPr/>
        </p:nvGrpSpPr>
        <p:grpSpPr bwMode="auto">
          <a:xfrm>
            <a:off x="219075" y="4495800"/>
            <a:ext cx="3971925" cy="795338"/>
            <a:chOff x="838200" y="3319046"/>
            <a:chExt cx="4578601" cy="795754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1F534D6-2100-C94C-A6AE-D1E4EC57019E}"/>
                </a:ext>
              </a:extLst>
            </p:cNvPr>
            <p:cNvSpPr/>
            <p:nvPr/>
          </p:nvSpPr>
          <p:spPr bwMode="auto">
            <a:xfrm>
              <a:off x="838200" y="3657361"/>
              <a:ext cx="1079686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0 0 1 0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23067CA-EA7A-DA41-8A86-FBD98D95A151}"/>
                </a:ext>
              </a:extLst>
            </p:cNvPr>
            <p:cNvSpPr/>
            <p:nvPr/>
          </p:nvSpPr>
          <p:spPr bwMode="auto">
            <a:xfrm>
              <a:off x="1905077" y="3657361"/>
              <a:ext cx="914988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0 1 0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AB17D9E-3D11-4A43-9876-4D0D530620B5}"/>
                </a:ext>
              </a:extLst>
            </p:cNvPr>
            <p:cNvSpPr/>
            <p:nvPr/>
          </p:nvSpPr>
          <p:spPr bwMode="auto">
            <a:xfrm>
              <a:off x="2827385" y="3657361"/>
              <a:ext cx="2589416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1 1 0 1 0 1 1 1 1 </a:t>
              </a:r>
            </a:p>
          </p:txBody>
        </p:sp>
        <p:sp>
          <p:nvSpPr>
            <p:cNvPr id="181279" name="TextBox 56">
              <a:extLst>
                <a:ext uri="{FF2B5EF4-FFF2-40B4-BE49-F238E27FC236}">
                  <a16:creationId xmlns:a16="http://schemas.microsoft.com/office/drawing/2014/main" id="{2DE2F53C-0735-A544-B900-A691A9DF32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81280" name="TextBox 57">
              <a:extLst>
                <a:ext uri="{FF2B5EF4-FFF2-40B4-BE49-F238E27FC236}">
                  <a16:creationId xmlns:a16="http://schemas.microsoft.com/office/drawing/2014/main" id="{AFE09246-15B2-3343-AA84-DA1ED3D273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81281" name="TextBox 59">
              <a:extLst>
                <a:ext uri="{FF2B5EF4-FFF2-40B4-BE49-F238E27FC236}">
                  <a16:creationId xmlns:a16="http://schemas.microsoft.com/office/drawing/2014/main" id="{8E1A025C-A71B-4C43-A4A6-161470D99F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6225" y="3319046"/>
              <a:ext cx="2600576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PCoffset9</a:t>
              </a:r>
            </a:p>
          </p:txBody>
        </p:sp>
      </p:grpSp>
      <p:sp>
        <p:nvSpPr>
          <p:cNvPr id="30" name="TextBox 64">
            <a:extLst>
              <a:ext uri="{FF2B5EF4-FFF2-40B4-BE49-F238E27FC236}">
                <a16:creationId xmlns:a16="http://schemas.microsoft.com/office/drawing/2014/main" id="{D245DC11-089B-1848-A8FF-386B5ED530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533400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15</a:t>
            </a:r>
          </a:p>
        </p:txBody>
      </p:sp>
      <p:sp>
        <p:nvSpPr>
          <p:cNvPr id="35" name="TextBox 64">
            <a:extLst>
              <a:ext uri="{FF2B5EF4-FFF2-40B4-BE49-F238E27FC236}">
                <a16:creationId xmlns:a16="http://schemas.microsoft.com/office/drawing/2014/main" id="{548A9671-8BFA-C941-9EF6-38D785AE3E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3750" y="5332413"/>
            <a:ext cx="376238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12</a:t>
            </a:r>
          </a:p>
        </p:txBody>
      </p:sp>
      <p:sp>
        <p:nvSpPr>
          <p:cNvPr id="36" name="TextBox 64">
            <a:extLst>
              <a:ext uri="{FF2B5EF4-FFF2-40B4-BE49-F238E27FC236}">
                <a16:creationId xmlns:a16="http://schemas.microsoft.com/office/drawing/2014/main" id="{087DC311-FB5E-E04D-8F7C-9E5C67BF7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0625" y="533400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11</a:t>
            </a:r>
          </a:p>
        </p:txBody>
      </p:sp>
      <p:sp>
        <p:nvSpPr>
          <p:cNvPr id="41" name="TextBox 64">
            <a:extLst>
              <a:ext uri="{FF2B5EF4-FFF2-40B4-BE49-F238E27FC236}">
                <a16:creationId xmlns:a16="http://schemas.microsoft.com/office/drawing/2014/main" id="{83850436-FD93-CD46-BD31-5672D3E278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0988" y="5334000"/>
            <a:ext cx="3540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9</a:t>
            </a:r>
          </a:p>
        </p:txBody>
      </p:sp>
      <p:sp>
        <p:nvSpPr>
          <p:cNvPr id="43" name="TextBox 64">
            <a:extLst>
              <a:ext uri="{FF2B5EF4-FFF2-40B4-BE49-F238E27FC236}">
                <a16:creationId xmlns:a16="http://schemas.microsoft.com/office/drawing/2014/main" id="{7A59B838-CF33-4E49-8C7C-20C6A78264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5332413"/>
            <a:ext cx="3540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8</a:t>
            </a:r>
          </a:p>
        </p:txBody>
      </p:sp>
      <p:sp>
        <p:nvSpPr>
          <p:cNvPr id="50" name="TextBox 64">
            <a:extLst>
              <a:ext uri="{FF2B5EF4-FFF2-40B4-BE49-F238E27FC236}">
                <a16:creationId xmlns:a16="http://schemas.microsoft.com/office/drawing/2014/main" id="{7FC03DF6-618E-B242-AB0D-9074EF4B5C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0300" y="5335588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0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2ABC43E-9DDD-834E-8EEE-8185DF0C5EBF}"/>
              </a:ext>
            </a:extLst>
          </p:cNvPr>
          <p:cNvGrpSpPr>
            <a:grpSpLocks/>
          </p:cNvGrpSpPr>
          <p:nvPr/>
        </p:nvGrpSpPr>
        <p:grpSpPr bwMode="auto">
          <a:xfrm>
            <a:off x="4111625" y="1143000"/>
            <a:ext cx="4913313" cy="4221163"/>
            <a:chOff x="4111468" y="1600200"/>
            <a:chExt cx="4912795" cy="4221258"/>
          </a:xfrm>
        </p:grpSpPr>
        <p:pic>
          <p:nvPicPr>
            <p:cNvPr id="181270" name="Picture 1">
              <a:extLst>
                <a:ext uri="{FF2B5EF4-FFF2-40B4-BE49-F238E27FC236}">
                  <a16:creationId xmlns:a16="http://schemas.microsoft.com/office/drawing/2014/main" id="{7F326EB6-BC20-954D-A73D-0D085CE0C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1468" y="1600200"/>
              <a:ext cx="4912795" cy="42212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1271" name="Text Placeholder 7">
              <a:extLst>
                <a:ext uri="{FF2B5EF4-FFF2-40B4-BE49-F238E27FC236}">
                  <a16:creationId xmlns:a16="http://schemas.microsoft.com/office/drawing/2014/main" id="{C418EC22-4BCA-7749-957E-62DEB8454F5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524223" y="1670976"/>
              <a:ext cx="1161247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Register file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81272" name="Text Placeholder 7">
              <a:extLst>
                <a:ext uri="{FF2B5EF4-FFF2-40B4-BE49-F238E27FC236}">
                  <a16:creationId xmlns:a16="http://schemas.microsoft.com/office/drawing/2014/main" id="{DBE57326-67D3-944D-9813-4BFB6B6DF1D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61477" y="2345514"/>
              <a:ext cx="652854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DR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81273" name="Text Placeholder 7">
              <a:extLst>
                <a:ext uri="{FF2B5EF4-FFF2-40B4-BE49-F238E27FC236}">
                  <a16:creationId xmlns:a16="http://schemas.microsoft.com/office/drawing/2014/main" id="{7BB743D9-3B9B-7E40-9608-2A3C468DE6D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267200" y="1751989"/>
              <a:ext cx="1755649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Instruction register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81274" name="Text Placeholder 7">
              <a:extLst>
                <a:ext uri="{FF2B5EF4-FFF2-40B4-BE49-F238E27FC236}">
                  <a16:creationId xmlns:a16="http://schemas.microsoft.com/office/drawing/2014/main" id="{32E2303E-8AC0-6A4E-B4EF-C6BCC7127FD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288695" y="2819400"/>
              <a:ext cx="645505" cy="4195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100">
                  <a:solidFill>
                    <a:srgbClr val="0432FF"/>
                  </a:solidFill>
                </a:rPr>
                <a:t>Sign-extend</a:t>
              </a:r>
              <a:endParaRPr lang="de-CH" altLang="en-US" sz="1100">
                <a:solidFill>
                  <a:srgbClr val="0432FF"/>
                </a:solidFill>
              </a:endParaRPr>
            </a:p>
          </p:txBody>
        </p:sp>
        <p:sp>
          <p:nvSpPr>
            <p:cNvPr id="181275" name="Text Placeholder 7">
              <a:extLst>
                <a:ext uri="{FF2B5EF4-FFF2-40B4-BE49-F238E27FC236}">
                  <a16:creationId xmlns:a16="http://schemas.microsoft.com/office/drawing/2014/main" id="{3A477FF1-AD6D-8D48-B5B4-A99413181A4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267200" y="2650314"/>
              <a:ext cx="1755649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Incremented PC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</p:grpSp>
      <p:sp>
        <p:nvSpPr>
          <p:cNvPr id="68" name="Text Placeholder 7">
            <a:extLst>
              <a:ext uri="{FF2B5EF4-FFF2-40B4-BE49-F238E27FC236}">
                <a16:creationId xmlns:a16="http://schemas.microsoft.com/office/drawing/2014/main" id="{E92B6B71-C781-574E-99F2-17E65F0BB60A}"/>
              </a:ext>
            </a:extLst>
          </p:cNvPr>
          <p:cNvSpPr txBox="1">
            <a:spLocks/>
          </p:cNvSpPr>
          <p:nvPr/>
        </p:nvSpPr>
        <p:spPr bwMode="auto">
          <a:xfrm>
            <a:off x="5056188" y="4073525"/>
            <a:ext cx="966787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100">
                <a:solidFill>
                  <a:srgbClr val="FF0000"/>
                </a:solidFill>
              </a:rPr>
              <a:t>1. Address calculation</a:t>
            </a:r>
            <a:endParaRPr lang="de-CH" altLang="en-US" sz="1100">
              <a:solidFill>
                <a:srgbClr val="FF0000"/>
              </a:solidFill>
            </a:endParaRPr>
          </a:p>
        </p:txBody>
      </p:sp>
      <p:sp>
        <p:nvSpPr>
          <p:cNvPr id="69" name="Text Placeholder 7">
            <a:extLst>
              <a:ext uri="{FF2B5EF4-FFF2-40B4-BE49-F238E27FC236}">
                <a16:creationId xmlns:a16="http://schemas.microsoft.com/office/drawing/2014/main" id="{C69247DB-7655-2C43-BCDD-3B1ADA8D8648}"/>
              </a:ext>
            </a:extLst>
          </p:cNvPr>
          <p:cNvSpPr txBox="1">
            <a:spLocks/>
          </p:cNvSpPr>
          <p:nvPr/>
        </p:nvSpPr>
        <p:spPr bwMode="auto">
          <a:xfrm>
            <a:off x="6881813" y="5067300"/>
            <a:ext cx="966787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100">
                <a:solidFill>
                  <a:srgbClr val="FF0000"/>
                </a:solidFill>
              </a:rPr>
              <a:t>2. Memory read</a:t>
            </a:r>
            <a:endParaRPr lang="de-CH" altLang="en-US" sz="1100">
              <a:solidFill>
                <a:srgbClr val="FF0000"/>
              </a:solidFill>
            </a:endParaRPr>
          </a:p>
        </p:txBody>
      </p:sp>
      <p:sp>
        <p:nvSpPr>
          <p:cNvPr id="70" name="Text Placeholder 7">
            <a:extLst>
              <a:ext uri="{FF2B5EF4-FFF2-40B4-BE49-F238E27FC236}">
                <a16:creationId xmlns:a16="http://schemas.microsoft.com/office/drawing/2014/main" id="{B24A11F6-EBBC-1749-A7FA-5F22AA136A73}"/>
              </a:ext>
            </a:extLst>
          </p:cNvPr>
          <p:cNvSpPr txBox="1">
            <a:spLocks/>
          </p:cNvSpPr>
          <p:nvPr/>
        </p:nvSpPr>
        <p:spPr bwMode="auto">
          <a:xfrm>
            <a:off x="7907338" y="3505200"/>
            <a:ext cx="968375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100">
                <a:solidFill>
                  <a:srgbClr val="FF0000"/>
                </a:solidFill>
              </a:rPr>
              <a:t>3. DR is loaded</a:t>
            </a:r>
            <a:endParaRPr lang="de-CH" altLang="en-US" sz="1100">
              <a:solidFill>
                <a:srgbClr val="FF0000"/>
              </a:solidFill>
            </a:endParaRP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0F000E8E-5825-F842-BF85-E76254B5807E}"/>
              </a:ext>
            </a:extLst>
          </p:cNvPr>
          <p:cNvSpPr/>
          <p:nvPr/>
        </p:nvSpPr>
        <p:spPr>
          <a:xfrm>
            <a:off x="395288" y="5753100"/>
            <a:ext cx="4038600" cy="6477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>
                <a:solidFill>
                  <a:schemeClr val="tx1"/>
                </a:solidFill>
              </a:rPr>
              <a:t>The memory address is </a:t>
            </a:r>
            <a:r>
              <a:rPr lang="en-US" sz="1600" dirty="0">
                <a:solidFill>
                  <a:srgbClr val="FF0000"/>
                </a:solidFill>
              </a:rPr>
              <a:t>only +256 to -255 </a:t>
            </a:r>
            <a:r>
              <a:rPr lang="en-US" sz="1600" dirty="0">
                <a:solidFill>
                  <a:schemeClr val="tx1"/>
                </a:solidFill>
              </a:rPr>
              <a:t>locations away of the </a:t>
            </a:r>
            <a:r>
              <a:rPr lang="en-US" sz="1600" dirty="0">
                <a:solidFill>
                  <a:srgbClr val="00B050"/>
                </a:solidFill>
              </a:rPr>
              <a:t>LD or ST instruction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C28EE33F-AAE9-B346-A6B8-04EDA6733BC2}"/>
              </a:ext>
            </a:extLst>
          </p:cNvPr>
          <p:cNvSpPr/>
          <p:nvPr/>
        </p:nvSpPr>
        <p:spPr>
          <a:xfrm>
            <a:off x="4440238" y="5592763"/>
            <a:ext cx="4246562" cy="80803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>
                <a:solidFill>
                  <a:srgbClr val="FF0000"/>
                </a:solidFill>
              </a:rPr>
              <a:t>Limitation</a:t>
            </a:r>
            <a:r>
              <a:rPr lang="en-US" sz="1600" dirty="0">
                <a:solidFill>
                  <a:schemeClr val="tx1"/>
                </a:solidFill>
              </a:rPr>
              <a:t>: The </a:t>
            </a:r>
            <a:r>
              <a:rPr lang="en-US" sz="1600" dirty="0">
                <a:solidFill>
                  <a:srgbClr val="00B050"/>
                </a:solidFill>
              </a:rPr>
              <a:t>PC-relative addressing mode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>
                <a:solidFill>
                  <a:srgbClr val="0432FF"/>
                </a:solidFill>
              </a:rPr>
              <a:t>cannot address far away from the instruction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4" grpId="0"/>
      <p:bldP spid="30" grpId="0"/>
      <p:bldP spid="35" grpId="0"/>
      <p:bldP spid="36" grpId="0"/>
      <p:bldP spid="41" grpId="0"/>
      <p:bldP spid="43" grpId="0"/>
      <p:bldP spid="50" grpId="0"/>
      <p:bldP spid="68" grpId="0"/>
      <p:bldP spid="69" grpId="0"/>
      <p:bldP spid="70" grpId="0"/>
      <p:bldP spid="71" grpId="0" animBg="1"/>
      <p:bldP spid="40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7" name="Title 1">
            <a:extLst>
              <a:ext uri="{FF2B5EF4-FFF2-40B4-BE49-F238E27FC236}">
                <a16:creationId xmlns:a16="http://schemas.microsoft.com/office/drawing/2014/main" id="{9681FF14-DC07-2941-8840-55593BE5F4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Indirect Addressing Mode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66FD1EBC-8ACB-314A-952F-3FDE55BBF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LDI (Load Indirect) and STI (Store Indirect)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OP = opcode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E.g., LDI = 1010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E.g., STI = 1011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DR = destination register in LDI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SR = source register in STI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LDI: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DR ← Memory[Memory[PC</a:t>
            </a:r>
            <a:r>
              <a:rPr lang="en-US" altLang="en-US" sz="2400" baseline="30000" dirty="0">
                <a:solidFill>
                  <a:srgbClr val="00B050"/>
                </a:solidFill>
              </a:rPr>
              <a:t>✝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+ sign-extend(PCoffset9)]]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STI: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Memory[Memory[PC</a:t>
            </a:r>
            <a:r>
              <a:rPr lang="en-US" altLang="en-US" sz="2400" baseline="30000" dirty="0">
                <a:solidFill>
                  <a:srgbClr val="00B050"/>
                </a:solidFill>
              </a:rPr>
              <a:t>✝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+ sign-extend(PCoffset9)]] ← SR</a:t>
            </a:r>
          </a:p>
        </p:txBody>
      </p:sp>
      <p:sp>
        <p:nvSpPr>
          <p:cNvPr id="183299" name="Slide Number Placeholder 3">
            <a:extLst>
              <a:ext uri="{FF2B5EF4-FFF2-40B4-BE49-F238E27FC236}">
                <a16:creationId xmlns:a16="http://schemas.microsoft.com/office/drawing/2014/main" id="{E42024BC-A962-9C4A-B26C-45EE707678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71C01F2-2448-5347-8766-3564FE806E60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35A6268-667D-AE41-B126-B4EF637091F3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1524000"/>
            <a:ext cx="4578350" cy="990600"/>
            <a:chOff x="2282825" y="1600200"/>
            <a:chExt cx="4578350" cy="990600"/>
          </a:xfrm>
        </p:grpSpPr>
        <p:grpSp>
          <p:nvGrpSpPr>
            <p:cNvPr id="183302" name="Group 32">
              <a:extLst>
                <a:ext uri="{FF2B5EF4-FFF2-40B4-BE49-F238E27FC236}">
                  <a16:creationId xmlns:a16="http://schemas.microsoft.com/office/drawing/2014/main" id="{81DD7419-B4F8-1B41-B313-2A817C7CA46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2825" y="1801813"/>
              <a:ext cx="4578350" cy="788987"/>
              <a:chOff x="838200" y="3657600"/>
              <a:chExt cx="4578600" cy="789404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00D47271-6752-B846-9152-AAE462096685}"/>
                  </a:ext>
                </a:extLst>
              </p:cNvPr>
              <p:cNvSpPr/>
              <p:nvPr/>
            </p:nvSpPr>
            <p:spPr bwMode="auto">
              <a:xfrm>
                <a:off x="838200" y="3657600"/>
                <a:ext cx="1079559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OP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3BE4F119-9D9C-1F4E-9823-DE1F0A0BA847}"/>
                  </a:ext>
                </a:extLst>
              </p:cNvPr>
              <p:cNvSpPr/>
              <p:nvPr/>
            </p:nvSpPr>
            <p:spPr bwMode="auto">
              <a:xfrm>
                <a:off x="1905058" y="3657600"/>
                <a:ext cx="914450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DR/SR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A6C89670-DB76-9A4B-80AB-299F429BABB8}"/>
                  </a:ext>
                </a:extLst>
              </p:cNvPr>
              <p:cNvSpPr/>
              <p:nvPr/>
            </p:nvSpPr>
            <p:spPr bwMode="auto">
              <a:xfrm>
                <a:off x="2819508" y="3657600"/>
                <a:ext cx="2597292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PCoffset9</a:t>
                </a:r>
              </a:p>
            </p:txBody>
          </p:sp>
          <p:sp>
            <p:nvSpPr>
              <p:cNvPr id="183322" name="TextBox 2">
                <a:extLst>
                  <a:ext uri="{FF2B5EF4-FFF2-40B4-BE49-F238E27FC236}">
                    <a16:creationId xmlns:a16="http://schemas.microsoft.com/office/drawing/2014/main" id="{4E63E7A8-D3CE-914A-B2C8-31F702CF80D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38200" y="4108450"/>
                <a:ext cx="10668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4 bits</a:t>
                </a:r>
              </a:p>
            </p:txBody>
          </p:sp>
          <p:sp>
            <p:nvSpPr>
              <p:cNvPr id="183323" name="TextBox 35">
                <a:extLst>
                  <a:ext uri="{FF2B5EF4-FFF2-40B4-BE49-F238E27FC236}">
                    <a16:creationId xmlns:a16="http://schemas.microsoft.com/office/drawing/2014/main" id="{A33B3C2E-CE27-AB46-A613-55B2B4F2AD9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05000" y="4108450"/>
                <a:ext cx="914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3 bits</a:t>
                </a:r>
              </a:p>
            </p:txBody>
          </p:sp>
          <p:sp>
            <p:nvSpPr>
              <p:cNvPr id="183324" name="TextBox 36">
                <a:extLst>
                  <a:ext uri="{FF2B5EF4-FFF2-40B4-BE49-F238E27FC236}">
                    <a16:creationId xmlns:a16="http://schemas.microsoft.com/office/drawing/2014/main" id="{8335E9D0-0155-804B-BAF9-C6C94DE702E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19400" y="4108450"/>
                <a:ext cx="2597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9 bits</a:t>
                </a:r>
              </a:p>
            </p:txBody>
          </p:sp>
        </p:grpSp>
        <p:sp>
          <p:nvSpPr>
            <p:cNvPr id="183303" name="TextBox 64">
              <a:extLst>
                <a:ext uri="{FF2B5EF4-FFF2-40B4-BE49-F238E27FC236}">
                  <a16:creationId xmlns:a16="http://schemas.microsoft.com/office/drawing/2014/main" id="{0E1FA906-FB23-FC43-9152-18DA309FC2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2673" y="160180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15</a:t>
              </a:r>
            </a:p>
          </p:txBody>
        </p:sp>
        <p:sp>
          <p:nvSpPr>
            <p:cNvPr id="183304" name="TextBox 64">
              <a:extLst>
                <a:ext uri="{FF2B5EF4-FFF2-40B4-BE49-F238E27FC236}">
                  <a16:creationId xmlns:a16="http://schemas.microsoft.com/office/drawing/2014/main" id="{6A88FF33-7E53-9A49-A166-D70C964382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10" y="160180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14</a:t>
              </a:r>
            </a:p>
          </p:txBody>
        </p:sp>
        <p:sp>
          <p:nvSpPr>
            <p:cNvPr id="183305" name="TextBox 64">
              <a:extLst>
                <a:ext uri="{FF2B5EF4-FFF2-40B4-BE49-F238E27FC236}">
                  <a16:creationId xmlns:a16="http://schemas.microsoft.com/office/drawing/2014/main" id="{A166CE6C-87C9-9A45-889A-94F406E9CE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4787" y="160538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13</a:t>
              </a:r>
            </a:p>
          </p:txBody>
        </p:sp>
        <p:sp>
          <p:nvSpPr>
            <p:cNvPr id="183306" name="TextBox 64">
              <a:extLst>
                <a:ext uri="{FF2B5EF4-FFF2-40B4-BE49-F238E27FC236}">
                  <a16:creationId xmlns:a16="http://schemas.microsoft.com/office/drawing/2014/main" id="{8459ADAD-2774-304F-9E61-2F0F941F34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32110" y="1602205"/>
              <a:ext cx="376239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12</a:t>
              </a:r>
            </a:p>
          </p:txBody>
        </p:sp>
        <p:sp>
          <p:nvSpPr>
            <p:cNvPr id="183307" name="TextBox 64">
              <a:extLst>
                <a:ext uri="{FF2B5EF4-FFF2-40B4-BE49-F238E27FC236}">
                  <a16:creationId xmlns:a16="http://schemas.microsoft.com/office/drawing/2014/main" id="{AAD521F0-10C0-6241-8C76-40EC2A84F6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8940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11</a:t>
              </a:r>
            </a:p>
          </p:txBody>
        </p:sp>
        <p:sp>
          <p:nvSpPr>
            <p:cNvPr id="183308" name="TextBox 64">
              <a:extLst>
                <a:ext uri="{FF2B5EF4-FFF2-40B4-BE49-F238E27FC236}">
                  <a16:creationId xmlns:a16="http://schemas.microsoft.com/office/drawing/2014/main" id="{EF1E221D-E3E9-6048-8D03-BD9B143451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7377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10</a:t>
              </a:r>
            </a:p>
          </p:txBody>
        </p:sp>
        <p:sp>
          <p:nvSpPr>
            <p:cNvPr id="183309" name="TextBox 64">
              <a:extLst>
                <a:ext uri="{FF2B5EF4-FFF2-40B4-BE49-F238E27FC236}">
                  <a16:creationId xmlns:a16="http://schemas.microsoft.com/office/drawing/2014/main" id="{6302FA4F-9019-EB4B-BC18-24D444BEB9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21054" y="1604979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9</a:t>
              </a:r>
            </a:p>
          </p:txBody>
        </p:sp>
        <p:sp>
          <p:nvSpPr>
            <p:cNvPr id="183310" name="TextBox 64">
              <a:extLst>
                <a:ext uri="{FF2B5EF4-FFF2-40B4-BE49-F238E27FC236}">
                  <a16:creationId xmlns:a16="http://schemas.microsoft.com/office/drawing/2014/main" id="{A4E860AC-2F69-2B45-8145-EB3B5979E2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43398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8</a:t>
              </a:r>
            </a:p>
          </p:txBody>
        </p:sp>
        <p:sp>
          <p:nvSpPr>
            <p:cNvPr id="183311" name="TextBox 64">
              <a:extLst>
                <a:ext uri="{FF2B5EF4-FFF2-40B4-BE49-F238E27FC236}">
                  <a16:creationId xmlns:a16="http://schemas.microsoft.com/office/drawing/2014/main" id="{62159730-17E0-4F4F-94D5-3D3342E4F3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02947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7</a:t>
              </a:r>
            </a:p>
          </p:txBody>
        </p:sp>
        <p:sp>
          <p:nvSpPr>
            <p:cNvPr id="183312" name="TextBox 64">
              <a:extLst>
                <a:ext uri="{FF2B5EF4-FFF2-40B4-BE49-F238E27FC236}">
                  <a16:creationId xmlns:a16="http://schemas.microsoft.com/office/drawing/2014/main" id="{D4382757-993C-F843-A49A-52C6541FFD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62496" y="1604979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6</a:t>
              </a:r>
            </a:p>
          </p:txBody>
        </p:sp>
        <p:sp>
          <p:nvSpPr>
            <p:cNvPr id="183313" name="TextBox 64">
              <a:extLst>
                <a:ext uri="{FF2B5EF4-FFF2-40B4-BE49-F238E27FC236}">
                  <a16:creationId xmlns:a16="http://schemas.microsoft.com/office/drawing/2014/main" id="{5496BBB6-8115-5D4D-9E80-1A8436A2C7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00692" y="16002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2</a:t>
              </a:r>
            </a:p>
          </p:txBody>
        </p:sp>
        <p:sp>
          <p:nvSpPr>
            <p:cNvPr id="183314" name="TextBox 64">
              <a:extLst>
                <a:ext uri="{FF2B5EF4-FFF2-40B4-BE49-F238E27FC236}">
                  <a16:creationId xmlns:a16="http://schemas.microsoft.com/office/drawing/2014/main" id="{BCBF1461-A3B3-E546-A5EC-5DC7AB11CC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60241" y="16002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</a:t>
              </a:r>
            </a:p>
          </p:txBody>
        </p:sp>
        <p:sp>
          <p:nvSpPr>
            <p:cNvPr id="183315" name="TextBox 64">
              <a:extLst>
                <a:ext uri="{FF2B5EF4-FFF2-40B4-BE49-F238E27FC236}">
                  <a16:creationId xmlns:a16="http://schemas.microsoft.com/office/drawing/2014/main" id="{0217FB2E-21F5-7644-A786-422E049B9C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19790" y="1603776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0</a:t>
              </a:r>
            </a:p>
          </p:txBody>
        </p:sp>
        <p:sp>
          <p:nvSpPr>
            <p:cNvPr id="183316" name="TextBox 64">
              <a:extLst>
                <a:ext uri="{FF2B5EF4-FFF2-40B4-BE49-F238E27FC236}">
                  <a16:creationId xmlns:a16="http://schemas.microsoft.com/office/drawing/2014/main" id="{528446C9-CEDB-EB4C-B184-2237FD04E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22045" y="1603776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5</a:t>
              </a:r>
            </a:p>
          </p:txBody>
        </p:sp>
        <p:sp>
          <p:nvSpPr>
            <p:cNvPr id="183317" name="TextBox 64">
              <a:extLst>
                <a:ext uri="{FF2B5EF4-FFF2-40B4-BE49-F238E27FC236}">
                  <a16:creationId xmlns:a16="http://schemas.microsoft.com/office/drawing/2014/main" id="{56DA781E-4CB5-E741-8DBE-BB7DA1F2D4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81594" y="1600585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4</a:t>
              </a:r>
            </a:p>
          </p:txBody>
        </p:sp>
        <p:sp>
          <p:nvSpPr>
            <p:cNvPr id="183318" name="TextBox 50">
              <a:extLst>
                <a:ext uri="{FF2B5EF4-FFF2-40B4-BE49-F238E27FC236}">
                  <a16:creationId xmlns:a16="http://schemas.microsoft.com/office/drawing/2014/main" id="{D581D903-3061-FB49-999D-D45FA4AF9E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41143" y="1604161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3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254E884-D2D1-1447-B8CF-347D644F69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1138" y="6505575"/>
            <a:ext cx="25003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3"/>
            <a:r>
              <a:rPr lang="en-US" altLang="en-US" sz="1400" baseline="30000">
                <a:solidFill>
                  <a:srgbClr val="00B050"/>
                </a:solidFill>
              </a:rPr>
              <a:t>✝</a:t>
            </a:r>
            <a:r>
              <a:rPr lang="en-US" altLang="en-US" sz="1400">
                <a:solidFill>
                  <a:srgbClr val="00B050"/>
                </a:solidFill>
              </a:rPr>
              <a:t>This is the incremented PC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5" name="Content Placeholder 2">
            <a:extLst>
              <a:ext uri="{FF2B5EF4-FFF2-40B4-BE49-F238E27FC236}">
                <a16:creationId xmlns:a16="http://schemas.microsoft.com/office/drawing/2014/main" id="{46EC577B-2862-AD4D-B404-AE3AA279A0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LDI assembly and machine code </a:t>
            </a:r>
          </a:p>
        </p:txBody>
      </p:sp>
      <p:sp>
        <p:nvSpPr>
          <p:cNvPr id="185346" name="Title 1">
            <a:extLst>
              <a:ext uri="{FF2B5EF4-FFF2-40B4-BE49-F238E27FC236}">
                <a16:creationId xmlns:a16="http://schemas.microsoft.com/office/drawing/2014/main" id="{B032F1E8-38D6-7746-BFB4-8215A8E659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LDI in LC-3</a:t>
            </a:r>
          </a:p>
        </p:txBody>
      </p:sp>
      <p:sp>
        <p:nvSpPr>
          <p:cNvPr id="185347" name="Slide Number Placeholder 3">
            <a:extLst>
              <a:ext uri="{FF2B5EF4-FFF2-40B4-BE49-F238E27FC236}">
                <a16:creationId xmlns:a16="http://schemas.microsoft.com/office/drawing/2014/main" id="{C28E43CD-7ACB-5C45-AF75-A47661ED20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4AD752A-0D0E-DB45-A63F-C7B8EC2FB13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F78852C6-F0E8-7F42-8668-AEB03EAE87D2}"/>
              </a:ext>
            </a:extLst>
          </p:cNvPr>
          <p:cNvSpPr txBox="1">
            <a:spLocks/>
          </p:cNvSpPr>
          <p:nvPr/>
        </p:nvSpPr>
        <p:spPr bwMode="auto">
          <a:xfrm>
            <a:off x="569913" y="2062163"/>
            <a:ext cx="2782887" cy="450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LDI R3, 0x1CC</a:t>
            </a:r>
          </a:p>
        </p:txBody>
      </p:sp>
      <p:sp>
        <p:nvSpPr>
          <p:cNvPr id="185349" name="Text Placeholder 7">
            <a:extLst>
              <a:ext uri="{FF2B5EF4-FFF2-40B4-BE49-F238E27FC236}">
                <a16:creationId xmlns:a16="http://schemas.microsoft.com/office/drawing/2014/main" id="{41912262-6132-3A4F-9388-81C0C4442F38}"/>
              </a:ext>
            </a:extLst>
          </p:cNvPr>
          <p:cNvSpPr txBox="1">
            <a:spLocks/>
          </p:cNvSpPr>
          <p:nvPr/>
        </p:nvSpPr>
        <p:spPr bwMode="auto">
          <a:xfrm>
            <a:off x="569913" y="1604963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LC-3 assembly</a:t>
            </a:r>
            <a:endParaRPr lang="de-CH" altLang="en-US" sz="200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8D34EEDA-BAE7-FE4E-9CD1-BE82B621B873}"/>
              </a:ext>
            </a:extLst>
          </p:cNvPr>
          <p:cNvSpPr txBox="1">
            <a:spLocks/>
          </p:cNvSpPr>
          <p:nvPr/>
        </p:nvSpPr>
        <p:spPr bwMode="auto">
          <a:xfrm>
            <a:off x="158750" y="27686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Field Values</a:t>
            </a:r>
            <a:endParaRPr lang="de-CH" altLang="en-US" sz="2000"/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6C202806-3269-954D-B207-1EC0C2BAE3B9}"/>
              </a:ext>
            </a:extLst>
          </p:cNvPr>
          <p:cNvSpPr txBox="1">
            <a:spLocks/>
          </p:cNvSpPr>
          <p:nvPr/>
        </p:nvSpPr>
        <p:spPr bwMode="auto">
          <a:xfrm>
            <a:off x="152400" y="4343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Machine Code</a:t>
            </a:r>
            <a:endParaRPr lang="de-CH" altLang="en-US" sz="20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89CDF1B-A2D3-454E-AA72-AD074F66462A}"/>
              </a:ext>
            </a:extLst>
          </p:cNvPr>
          <p:cNvGrpSpPr>
            <a:grpSpLocks/>
          </p:cNvGrpSpPr>
          <p:nvPr/>
        </p:nvGrpSpPr>
        <p:grpSpPr bwMode="auto">
          <a:xfrm>
            <a:off x="215900" y="3165475"/>
            <a:ext cx="3975100" cy="795338"/>
            <a:chOff x="838200" y="3319046"/>
            <a:chExt cx="4578600" cy="79575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2848795-1928-D643-9A2F-92E52FB0290A}"/>
                </a:ext>
              </a:extLst>
            </p:cNvPr>
            <p:cNvSpPr/>
            <p:nvPr/>
          </p:nvSpPr>
          <p:spPr bwMode="auto">
            <a:xfrm>
              <a:off x="838200" y="3657361"/>
              <a:ext cx="1078823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A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2E61999-0D2D-5F4E-8424-F85045C489EC}"/>
                </a:ext>
              </a:extLst>
            </p:cNvPr>
            <p:cNvSpPr/>
            <p:nvPr/>
          </p:nvSpPr>
          <p:spPr bwMode="auto">
            <a:xfrm>
              <a:off x="1904224" y="3657361"/>
              <a:ext cx="916085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3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3B0A6D0-FC9D-1246-BE54-CDE84D064AC1}"/>
                </a:ext>
              </a:extLst>
            </p:cNvPr>
            <p:cNvSpPr/>
            <p:nvPr/>
          </p:nvSpPr>
          <p:spPr bwMode="auto">
            <a:xfrm>
              <a:off x="2827624" y="3657361"/>
              <a:ext cx="2589176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0x1CC</a:t>
              </a:r>
            </a:p>
          </p:txBody>
        </p:sp>
        <p:sp>
          <p:nvSpPr>
            <p:cNvPr id="185382" name="TextBox 46">
              <a:extLst>
                <a:ext uri="{FF2B5EF4-FFF2-40B4-BE49-F238E27FC236}">
                  <a16:creationId xmlns:a16="http://schemas.microsoft.com/office/drawing/2014/main" id="{24A36B3D-4C35-CA40-9F12-89CCE69667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85383" name="TextBox 47">
              <a:extLst>
                <a:ext uri="{FF2B5EF4-FFF2-40B4-BE49-F238E27FC236}">
                  <a16:creationId xmlns:a16="http://schemas.microsoft.com/office/drawing/2014/main" id="{CFA6D213-EDF9-2242-A1E6-4291D2AA10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85384" name="TextBox 49">
              <a:extLst>
                <a:ext uri="{FF2B5EF4-FFF2-40B4-BE49-F238E27FC236}">
                  <a16:creationId xmlns:a16="http://schemas.microsoft.com/office/drawing/2014/main" id="{77889670-88E3-B547-A0C9-2736148FE6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7986" y="3319046"/>
              <a:ext cx="2588814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PCoffset9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216590F-EF77-9444-A07F-1A502A3CC6FE}"/>
              </a:ext>
            </a:extLst>
          </p:cNvPr>
          <p:cNvGrpSpPr>
            <a:grpSpLocks/>
          </p:cNvGrpSpPr>
          <p:nvPr/>
        </p:nvGrpSpPr>
        <p:grpSpPr bwMode="auto">
          <a:xfrm>
            <a:off x="219075" y="4724400"/>
            <a:ext cx="3971925" cy="795338"/>
            <a:chOff x="838200" y="3319046"/>
            <a:chExt cx="4578601" cy="795754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FF5218D-C318-EF47-BD6E-3015235DECD9}"/>
                </a:ext>
              </a:extLst>
            </p:cNvPr>
            <p:cNvSpPr/>
            <p:nvPr/>
          </p:nvSpPr>
          <p:spPr bwMode="auto">
            <a:xfrm>
              <a:off x="838200" y="3657361"/>
              <a:ext cx="1079686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1 0 1 0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6D8E8F8-6F8D-AC44-B483-380502A55F01}"/>
                </a:ext>
              </a:extLst>
            </p:cNvPr>
            <p:cNvSpPr/>
            <p:nvPr/>
          </p:nvSpPr>
          <p:spPr bwMode="auto">
            <a:xfrm>
              <a:off x="1905077" y="3657361"/>
              <a:ext cx="914988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0 1 1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B08557F5-13B3-6145-9564-D3089669AA20}"/>
                </a:ext>
              </a:extLst>
            </p:cNvPr>
            <p:cNvSpPr/>
            <p:nvPr/>
          </p:nvSpPr>
          <p:spPr bwMode="auto">
            <a:xfrm>
              <a:off x="2827385" y="3657361"/>
              <a:ext cx="2589416" cy="457439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>
                  <a:ea typeface="ＭＳ Ｐゴシック" charset="-128"/>
                </a:rPr>
                <a:t>1 1 1 0 0 1 1 0 0 </a:t>
              </a:r>
            </a:p>
          </p:txBody>
        </p:sp>
        <p:sp>
          <p:nvSpPr>
            <p:cNvPr id="185376" name="TextBox 56">
              <a:extLst>
                <a:ext uri="{FF2B5EF4-FFF2-40B4-BE49-F238E27FC236}">
                  <a16:creationId xmlns:a16="http://schemas.microsoft.com/office/drawing/2014/main" id="{0B64D266-9026-4546-B71C-A1930CCECB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319046"/>
              <a:ext cx="10668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OP</a:t>
              </a:r>
            </a:p>
          </p:txBody>
        </p:sp>
        <p:sp>
          <p:nvSpPr>
            <p:cNvPr id="185377" name="TextBox 57">
              <a:extLst>
                <a:ext uri="{FF2B5EF4-FFF2-40B4-BE49-F238E27FC236}">
                  <a16:creationId xmlns:a16="http://schemas.microsoft.com/office/drawing/2014/main" id="{2F9BC7AE-288E-AD40-B368-F525AD70EA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05000" y="3319046"/>
              <a:ext cx="91440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DR</a:t>
              </a:r>
            </a:p>
          </p:txBody>
        </p:sp>
        <p:sp>
          <p:nvSpPr>
            <p:cNvPr id="185378" name="TextBox 59">
              <a:extLst>
                <a:ext uri="{FF2B5EF4-FFF2-40B4-BE49-F238E27FC236}">
                  <a16:creationId xmlns:a16="http://schemas.microsoft.com/office/drawing/2014/main" id="{FDD0A908-210C-384A-938C-785593F887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16225" y="3319046"/>
              <a:ext cx="2600576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PCoffset9</a:t>
              </a:r>
            </a:p>
          </p:txBody>
        </p:sp>
      </p:grpSp>
      <p:sp>
        <p:nvSpPr>
          <p:cNvPr id="30" name="TextBox 64">
            <a:extLst>
              <a:ext uri="{FF2B5EF4-FFF2-40B4-BE49-F238E27FC236}">
                <a16:creationId xmlns:a16="http://schemas.microsoft.com/office/drawing/2014/main" id="{436DD87D-A285-A245-AFE9-7746E89EE0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556260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15</a:t>
            </a:r>
          </a:p>
        </p:txBody>
      </p:sp>
      <p:sp>
        <p:nvSpPr>
          <p:cNvPr id="35" name="TextBox 64">
            <a:extLst>
              <a:ext uri="{FF2B5EF4-FFF2-40B4-BE49-F238E27FC236}">
                <a16:creationId xmlns:a16="http://schemas.microsoft.com/office/drawing/2014/main" id="{FACF6B81-FC99-7142-9174-3A430DB5FA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3750" y="5561013"/>
            <a:ext cx="376238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12</a:t>
            </a:r>
          </a:p>
        </p:txBody>
      </p:sp>
      <p:sp>
        <p:nvSpPr>
          <p:cNvPr id="36" name="TextBox 64">
            <a:extLst>
              <a:ext uri="{FF2B5EF4-FFF2-40B4-BE49-F238E27FC236}">
                <a16:creationId xmlns:a16="http://schemas.microsoft.com/office/drawing/2014/main" id="{2127C67B-1054-2A4B-A3A7-4E10918442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0625" y="5562600"/>
            <a:ext cx="3540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11</a:t>
            </a:r>
          </a:p>
        </p:txBody>
      </p:sp>
      <p:sp>
        <p:nvSpPr>
          <p:cNvPr id="41" name="TextBox 64">
            <a:extLst>
              <a:ext uri="{FF2B5EF4-FFF2-40B4-BE49-F238E27FC236}">
                <a16:creationId xmlns:a16="http://schemas.microsoft.com/office/drawing/2014/main" id="{0D7AEAD1-9905-8C40-A21F-DC8D00BC2B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0988" y="5562600"/>
            <a:ext cx="3540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9</a:t>
            </a:r>
          </a:p>
        </p:txBody>
      </p:sp>
      <p:sp>
        <p:nvSpPr>
          <p:cNvPr id="43" name="TextBox 64">
            <a:extLst>
              <a:ext uri="{FF2B5EF4-FFF2-40B4-BE49-F238E27FC236}">
                <a16:creationId xmlns:a16="http://schemas.microsoft.com/office/drawing/2014/main" id="{98BC27DC-3E0B-E049-A16E-5620DC63C2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5561013"/>
            <a:ext cx="3540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8</a:t>
            </a:r>
          </a:p>
        </p:txBody>
      </p:sp>
      <p:sp>
        <p:nvSpPr>
          <p:cNvPr id="50" name="TextBox 64">
            <a:extLst>
              <a:ext uri="{FF2B5EF4-FFF2-40B4-BE49-F238E27FC236}">
                <a16:creationId xmlns:a16="http://schemas.microsoft.com/office/drawing/2014/main" id="{7B9AA9B0-5330-454B-A337-7C4D650B1D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0300" y="5564188"/>
            <a:ext cx="3540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/>
              <a:t>0</a:t>
            </a: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958FA74F-4170-6E43-B931-4C70EC6053F4}"/>
              </a:ext>
            </a:extLst>
          </p:cNvPr>
          <p:cNvSpPr/>
          <p:nvPr/>
        </p:nvSpPr>
        <p:spPr>
          <a:xfrm>
            <a:off x="1295400" y="5918200"/>
            <a:ext cx="7513638" cy="4826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Now the address of the operand can be </a:t>
            </a:r>
            <a:r>
              <a:rPr lang="en-US" dirty="0">
                <a:solidFill>
                  <a:srgbClr val="00B050"/>
                </a:solidFill>
              </a:rPr>
              <a:t>anywhere in the memory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4E6D983-63AF-BB43-9420-FFF7A68193F4}"/>
              </a:ext>
            </a:extLst>
          </p:cNvPr>
          <p:cNvGrpSpPr>
            <a:grpSpLocks/>
          </p:cNvGrpSpPr>
          <p:nvPr/>
        </p:nvGrpSpPr>
        <p:grpSpPr bwMode="auto">
          <a:xfrm>
            <a:off x="4105275" y="1447800"/>
            <a:ext cx="4886325" cy="4238625"/>
            <a:chOff x="4105274" y="1447800"/>
            <a:chExt cx="4886325" cy="4239130"/>
          </a:xfrm>
        </p:grpSpPr>
        <p:pic>
          <p:nvPicPr>
            <p:cNvPr id="185367" name="Picture 2">
              <a:extLst>
                <a:ext uri="{FF2B5EF4-FFF2-40B4-BE49-F238E27FC236}">
                  <a16:creationId xmlns:a16="http://schemas.microsoft.com/office/drawing/2014/main" id="{A10DB3F3-54E2-AC45-83DF-AE24C0E2A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05274" y="1447800"/>
              <a:ext cx="4886325" cy="42391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85368" name="Text Placeholder 7">
              <a:extLst>
                <a:ext uri="{FF2B5EF4-FFF2-40B4-BE49-F238E27FC236}">
                  <a16:creationId xmlns:a16="http://schemas.microsoft.com/office/drawing/2014/main" id="{320C9B28-A720-FA4A-9D18-85A4A61B13C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524223" y="1507314"/>
              <a:ext cx="1161247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Register file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85369" name="Text Placeholder 7">
              <a:extLst>
                <a:ext uri="{FF2B5EF4-FFF2-40B4-BE49-F238E27FC236}">
                  <a16:creationId xmlns:a16="http://schemas.microsoft.com/office/drawing/2014/main" id="{A5B1A803-B564-F64F-842B-B8FA57B274D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61477" y="2362200"/>
              <a:ext cx="652854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DR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85370" name="Text Placeholder 7">
              <a:extLst>
                <a:ext uri="{FF2B5EF4-FFF2-40B4-BE49-F238E27FC236}">
                  <a16:creationId xmlns:a16="http://schemas.microsoft.com/office/drawing/2014/main" id="{015BC441-8780-BE44-9230-D64E72CC4BC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267200" y="1583514"/>
              <a:ext cx="1755649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Instruction register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  <p:sp>
          <p:nvSpPr>
            <p:cNvPr id="185371" name="Text Placeholder 7">
              <a:extLst>
                <a:ext uri="{FF2B5EF4-FFF2-40B4-BE49-F238E27FC236}">
                  <a16:creationId xmlns:a16="http://schemas.microsoft.com/office/drawing/2014/main" id="{26D88496-7EE7-9548-930E-81D703C2F96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324600" y="2590800"/>
              <a:ext cx="645505" cy="4195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100">
                  <a:solidFill>
                    <a:srgbClr val="0432FF"/>
                  </a:solidFill>
                </a:rPr>
                <a:t>Sign-extend</a:t>
              </a:r>
              <a:endParaRPr lang="de-CH" altLang="en-US" sz="1100">
                <a:solidFill>
                  <a:srgbClr val="0432FF"/>
                </a:solidFill>
              </a:endParaRPr>
            </a:p>
          </p:txBody>
        </p:sp>
        <p:sp>
          <p:nvSpPr>
            <p:cNvPr id="185372" name="Text Placeholder 7">
              <a:extLst>
                <a:ext uri="{FF2B5EF4-FFF2-40B4-BE49-F238E27FC236}">
                  <a16:creationId xmlns:a16="http://schemas.microsoft.com/office/drawing/2014/main" id="{F97364F2-2D76-0747-A5C3-7B529A4E105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267200" y="2421714"/>
              <a:ext cx="1755649" cy="3214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rgbClr val="0432FF"/>
                  </a:solidFill>
                </a:rPr>
                <a:t>Incremented PC</a:t>
              </a:r>
              <a:endParaRPr lang="de-CH" altLang="en-US" sz="1400">
                <a:solidFill>
                  <a:srgbClr val="0432FF"/>
                </a:solidFill>
              </a:endParaRPr>
            </a:p>
          </p:txBody>
        </p:sp>
      </p:grpSp>
      <p:sp>
        <p:nvSpPr>
          <p:cNvPr id="57" name="Text Placeholder 7">
            <a:extLst>
              <a:ext uri="{FF2B5EF4-FFF2-40B4-BE49-F238E27FC236}">
                <a16:creationId xmlns:a16="http://schemas.microsoft.com/office/drawing/2014/main" id="{D65677CA-3771-2949-9824-8C4AB5B7EDC2}"/>
              </a:ext>
            </a:extLst>
          </p:cNvPr>
          <p:cNvSpPr txBox="1">
            <a:spLocks/>
          </p:cNvSpPr>
          <p:nvPr/>
        </p:nvSpPr>
        <p:spPr bwMode="auto">
          <a:xfrm>
            <a:off x="5056188" y="4229100"/>
            <a:ext cx="966787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100">
                <a:solidFill>
                  <a:srgbClr val="FF0000"/>
                </a:solidFill>
              </a:rPr>
              <a:t>1. Address calculation</a:t>
            </a:r>
            <a:endParaRPr lang="de-CH" altLang="en-US" sz="1100">
              <a:solidFill>
                <a:srgbClr val="FF0000"/>
              </a:solidFill>
            </a:endParaRPr>
          </a:p>
        </p:txBody>
      </p:sp>
      <p:sp>
        <p:nvSpPr>
          <p:cNvPr id="58" name="Text Placeholder 7">
            <a:extLst>
              <a:ext uri="{FF2B5EF4-FFF2-40B4-BE49-F238E27FC236}">
                <a16:creationId xmlns:a16="http://schemas.microsoft.com/office/drawing/2014/main" id="{47353D7B-7CA0-AA40-9F30-873ECCE44711}"/>
              </a:ext>
            </a:extLst>
          </p:cNvPr>
          <p:cNvSpPr txBox="1">
            <a:spLocks/>
          </p:cNvSpPr>
          <p:nvPr/>
        </p:nvSpPr>
        <p:spPr bwMode="auto">
          <a:xfrm>
            <a:off x="6043613" y="5372100"/>
            <a:ext cx="966787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100">
                <a:solidFill>
                  <a:srgbClr val="FF0000"/>
                </a:solidFill>
              </a:rPr>
              <a:t>2. Memory read</a:t>
            </a:r>
            <a:endParaRPr lang="de-CH" altLang="en-US" sz="1100">
              <a:solidFill>
                <a:srgbClr val="FF0000"/>
              </a:solidFill>
            </a:endParaRPr>
          </a:p>
        </p:txBody>
      </p:sp>
      <p:sp>
        <p:nvSpPr>
          <p:cNvPr id="60" name="Text Placeholder 7">
            <a:extLst>
              <a:ext uri="{FF2B5EF4-FFF2-40B4-BE49-F238E27FC236}">
                <a16:creationId xmlns:a16="http://schemas.microsoft.com/office/drawing/2014/main" id="{B6A9D615-51DD-FD4D-AFB5-606993F07B56}"/>
              </a:ext>
            </a:extLst>
          </p:cNvPr>
          <p:cNvSpPr txBox="1">
            <a:spLocks/>
          </p:cNvSpPr>
          <p:nvPr/>
        </p:nvSpPr>
        <p:spPr bwMode="auto">
          <a:xfrm>
            <a:off x="7907338" y="3657600"/>
            <a:ext cx="968375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100">
                <a:solidFill>
                  <a:srgbClr val="FF0000"/>
                </a:solidFill>
              </a:rPr>
              <a:t>5. DR is loaded</a:t>
            </a:r>
            <a:endParaRPr lang="de-CH" altLang="en-US" sz="1100">
              <a:solidFill>
                <a:srgbClr val="FF0000"/>
              </a:solidFill>
            </a:endParaRPr>
          </a:p>
        </p:txBody>
      </p:sp>
      <p:sp>
        <p:nvSpPr>
          <p:cNvPr id="61" name="Text Placeholder 7">
            <a:extLst>
              <a:ext uri="{FF2B5EF4-FFF2-40B4-BE49-F238E27FC236}">
                <a16:creationId xmlns:a16="http://schemas.microsoft.com/office/drawing/2014/main" id="{7A644FEF-E7BF-024A-9FF4-EE1FC19219D4}"/>
              </a:ext>
            </a:extLst>
          </p:cNvPr>
          <p:cNvSpPr txBox="1">
            <a:spLocks/>
          </p:cNvSpPr>
          <p:nvPr/>
        </p:nvSpPr>
        <p:spPr bwMode="auto">
          <a:xfrm>
            <a:off x="6881813" y="5372100"/>
            <a:ext cx="966787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100">
                <a:solidFill>
                  <a:srgbClr val="FF0000"/>
                </a:solidFill>
              </a:rPr>
              <a:t>4. Memory read</a:t>
            </a:r>
            <a:endParaRPr lang="de-CH" altLang="en-US" sz="1100">
              <a:solidFill>
                <a:srgbClr val="FF0000"/>
              </a:solidFill>
            </a:endParaRPr>
          </a:p>
        </p:txBody>
      </p:sp>
      <p:sp>
        <p:nvSpPr>
          <p:cNvPr id="62" name="Text Placeholder 7">
            <a:extLst>
              <a:ext uri="{FF2B5EF4-FFF2-40B4-BE49-F238E27FC236}">
                <a16:creationId xmlns:a16="http://schemas.microsoft.com/office/drawing/2014/main" id="{AC63112B-BB91-1045-8EF0-B1F3A85B4BB0}"/>
              </a:ext>
            </a:extLst>
          </p:cNvPr>
          <p:cNvSpPr txBox="1">
            <a:spLocks/>
          </p:cNvSpPr>
          <p:nvPr/>
        </p:nvSpPr>
        <p:spPr bwMode="auto">
          <a:xfrm>
            <a:off x="4953000" y="4914900"/>
            <a:ext cx="966788" cy="77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100">
                <a:solidFill>
                  <a:srgbClr val="FF0000"/>
                </a:solidFill>
              </a:rPr>
              <a:t>3. Loaded address from MDR to MAR</a:t>
            </a:r>
            <a:endParaRPr lang="de-CH" altLang="en-US" sz="110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4" grpId="0"/>
      <p:bldP spid="30" grpId="0"/>
      <p:bldP spid="35" grpId="0"/>
      <p:bldP spid="36" grpId="0"/>
      <p:bldP spid="41" grpId="0"/>
      <p:bldP spid="43" grpId="0"/>
      <p:bldP spid="50" grpId="0"/>
      <p:bldP spid="71" grpId="0" animBg="1"/>
      <p:bldP spid="57" grpId="0"/>
      <p:bldP spid="58" grpId="0"/>
      <p:bldP spid="60" grpId="0"/>
      <p:bldP spid="61" grpId="0"/>
      <p:bldP spid="62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3" name="Title 1">
            <a:extLst>
              <a:ext uri="{FF2B5EF4-FFF2-40B4-BE49-F238E27FC236}">
                <a16:creationId xmlns:a16="http://schemas.microsoft.com/office/drawing/2014/main" id="{ACBD12BB-0EFB-7845-BF4D-A53B883B3B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Base+Offset Addressing Mode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F7A91172-384D-8149-94BC-36449A4FA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LDR (Load Register) and STR (Store Register)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OP = opcode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E.g., LDR = 0110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E.g., STR = 0111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DR = destination register in LDR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SR = source register in STR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LDR: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DR ← Memory[</a:t>
            </a:r>
            <a:r>
              <a:rPr lang="en-US" altLang="en-US" dirty="0" err="1">
                <a:solidFill>
                  <a:srgbClr val="00B050"/>
                </a:solidFill>
                <a:ea typeface="ＭＳ Ｐゴシック" charset="-128"/>
              </a:rPr>
              <a:t>BaseR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+ sign-extend(offset6)]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STR: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Memory[</a:t>
            </a:r>
            <a:r>
              <a:rPr lang="en-US" altLang="en-US" dirty="0" err="1">
                <a:solidFill>
                  <a:srgbClr val="00B050"/>
                </a:solidFill>
                <a:ea typeface="ＭＳ Ｐゴシック" charset="-128"/>
              </a:rPr>
              <a:t>BaseR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 + sign-extend(offset6)] ← SR</a:t>
            </a:r>
          </a:p>
        </p:txBody>
      </p:sp>
      <p:sp>
        <p:nvSpPr>
          <p:cNvPr id="187395" name="Slide Number Placeholder 3">
            <a:extLst>
              <a:ext uri="{FF2B5EF4-FFF2-40B4-BE49-F238E27FC236}">
                <a16:creationId xmlns:a16="http://schemas.microsoft.com/office/drawing/2014/main" id="{53FD7DA2-BCF8-7F4C-B19C-C52AE0067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3F2B6A0-FC36-304F-8ECD-F8582AB5A87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35E2A07-A135-FC41-ABAF-348D3EFEE8BF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1524000"/>
            <a:ext cx="4578350" cy="990600"/>
            <a:chOff x="2282825" y="1600200"/>
            <a:chExt cx="4578350" cy="990600"/>
          </a:xfrm>
        </p:grpSpPr>
        <p:grpSp>
          <p:nvGrpSpPr>
            <p:cNvPr id="187397" name="Group 31">
              <a:extLst>
                <a:ext uri="{FF2B5EF4-FFF2-40B4-BE49-F238E27FC236}">
                  <a16:creationId xmlns:a16="http://schemas.microsoft.com/office/drawing/2014/main" id="{6082483C-59BB-F54B-BBF9-162D775D69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2825" y="1600200"/>
              <a:ext cx="4578350" cy="990600"/>
              <a:chOff x="2282825" y="1600200"/>
              <a:chExt cx="4578350" cy="990600"/>
            </a:xfrm>
          </p:grpSpPr>
          <p:grpSp>
            <p:nvGrpSpPr>
              <p:cNvPr id="187400" name="Group 32">
                <a:extLst>
                  <a:ext uri="{FF2B5EF4-FFF2-40B4-BE49-F238E27FC236}">
                    <a16:creationId xmlns:a16="http://schemas.microsoft.com/office/drawing/2014/main" id="{B822BB5B-28F9-2C41-87A2-3F80D78C61F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282825" y="1801813"/>
                <a:ext cx="4578350" cy="788987"/>
                <a:chOff x="838200" y="3657600"/>
                <a:chExt cx="4578600" cy="789404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688FDA2D-3538-4249-BA96-0C8FEEEDE918}"/>
                    </a:ext>
                  </a:extLst>
                </p:cNvPr>
                <p:cNvSpPr/>
                <p:nvPr/>
              </p:nvSpPr>
              <p:spPr bwMode="auto">
                <a:xfrm>
                  <a:off x="838200" y="3657600"/>
                  <a:ext cx="1079559" cy="457442"/>
                </a:xfrm>
                <a:prstGeom prst="rect">
                  <a:avLst/>
                </a:prstGeom>
                <a:solidFill>
                  <a:schemeClr val="accent3">
                    <a:lumMod val="95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dirty="0">
                      <a:ea typeface="ＭＳ Ｐゴシック" charset="-128"/>
                    </a:rPr>
                    <a:t>OP</a:t>
                  </a:r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A18C41D1-CE9E-EA47-A4E6-2343027C48AF}"/>
                    </a:ext>
                  </a:extLst>
                </p:cNvPr>
                <p:cNvSpPr/>
                <p:nvPr/>
              </p:nvSpPr>
              <p:spPr bwMode="auto">
                <a:xfrm>
                  <a:off x="1905058" y="3657600"/>
                  <a:ext cx="914450" cy="457442"/>
                </a:xfrm>
                <a:prstGeom prst="rect">
                  <a:avLst/>
                </a:prstGeom>
                <a:solidFill>
                  <a:schemeClr val="accent3">
                    <a:lumMod val="95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dirty="0">
                      <a:ea typeface="ＭＳ Ｐゴシック" charset="-128"/>
                    </a:rPr>
                    <a:t>DR/SR</a:t>
                  </a:r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40197E64-6F9F-2744-8474-B189AD0B8235}"/>
                    </a:ext>
                  </a:extLst>
                </p:cNvPr>
                <p:cNvSpPr/>
                <p:nvPr/>
              </p:nvSpPr>
              <p:spPr bwMode="auto">
                <a:xfrm>
                  <a:off x="3748247" y="3657600"/>
                  <a:ext cx="1668553" cy="457442"/>
                </a:xfrm>
                <a:prstGeom prst="rect">
                  <a:avLst/>
                </a:prstGeom>
                <a:solidFill>
                  <a:schemeClr val="accent3">
                    <a:lumMod val="95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 eaLnBrk="1" hangingPunct="1">
                    <a:defRPr/>
                  </a:pPr>
                  <a:r>
                    <a:rPr lang="en-US" dirty="0">
                      <a:ea typeface="ＭＳ Ｐゴシック" charset="-128"/>
                    </a:rPr>
                    <a:t>offset6</a:t>
                  </a:r>
                </a:p>
              </p:txBody>
            </p:sp>
            <p:sp>
              <p:nvSpPr>
                <p:cNvPr id="187420" name="TextBox 2">
                  <a:extLst>
                    <a:ext uri="{FF2B5EF4-FFF2-40B4-BE49-F238E27FC236}">
                      <a16:creationId xmlns:a16="http://schemas.microsoft.com/office/drawing/2014/main" id="{966314DD-EC1F-4342-AD74-274FC7C90FAF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838200" y="4108450"/>
                  <a:ext cx="1066800" cy="3385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algn="ctr"/>
                  <a:r>
                    <a:rPr lang="en-US" altLang="en-US" sz="1600"/>
                    <a:t>4 bits</a:t>
                  </a:r>
                </a:p>
              </p:txBody>
            </p:sp>
            <p:sp>
              <p:nvSpPr>
                <p:cNvPr id="187421" name="TextBox 35">
                  <a:extLst>
                    <a:ext uri="{FF2B5EF4-FFF2-40B4-BE49-F238E27FC236}">
                      <a16:creationId xmlns:a16="http://schemas.microsoft.com/office/drawing/2014/main" id="{DD3FBD01-C67D-3B41-982B-8E5C6A2C85B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905000" y="4108450"/>
                  <a:ext cx="914400" cy="3385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algn="ctr"/>
                  <a:r>
                    <a:rPr lang="en-US" altLang="en-US" sz="1600"/>
                    <a:t>3 bits</a:t>
                  </a:r>
                </a:p>
              </p:txBody>
            </p:sp>
            <p:sp>
              <p:nvSpPr>
                <p:cNvPr id="187422" name="TextBox 36">
                  <a:extLst>
                    <a:ext uri="{FF2B5EF4-FFF2-40B4-BE49-F238E27FC236}">
                      <a16:creationId xmlns:a16="http://schemas.microsoft.com/office/drawing/2014/main" id="{F1E8E085-72ED-954D-A144-B7E7D1600FC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772044" y="4108450"/>
                  <a:ext cx="1644756" cy="33855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ＭＳ Ｐゴシック" panose="020B0600070205080204" pitchFamily="34" charset="-128"/>
                    </a:defRPr>
                  </a:lvl9pPr>
                </a:lstStyle>
                <a:p>
                  <a:pPr algn="ctr"/>
                  <a:r>
                    <a:rPr lang="en-US" altLang="en-US" sz="1600"/>
                    <a:t>6 bits</a:t>
                  </a:r>
                </a:p>
              </p:txBody>
            </p:sp>
          </p:grpSp>
          <p:sp>
            <p:nvSpPr>
              <p:cNvPr id="187401" name="TextBox 64">
                <a:extLst>
                  <a:ext uri="{FF2B5EF4-FFF2-40B4-BE49-F238E27FC236}">
                    <a16:creationId xmlns:a16="http://schemas.microsoft.com/office/drawing/2014/main" id="{227A6D91-EFFD-B24D-80F5-75F73C4796A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352673" y="1601804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15</a:t>
                </a:r>
              </a:p>
            </p:txBody>
          </p:sp>
          <p:sp>
            <p:nvSpPr>
              <p:cNvPr id="187402" name="TextBox 64">
                <a:extLst>
                  <a:ext uri="{FF2B5EF4-FFF2-40B4-BE49-F238E27FC236}">
                    <a16:creationId xmlns:a16="http://schemas.microsoft.com/office/drawing/2014/main" id="{E92AA29F-E6EE-9C44-9411-BC5490068AA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551110" y="1601804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14</a:t>
                </a:r>
              </a:p>
            </p:txBody>
          </p:sp>
          <p:sp>
            <p:nvSpPr>
              <p:cNvPr id="187403" name="TextBox 64">
                <a:extLst>
                  <a:ext uri="{FF2B5EF4-FFF2-40B4-BE49-F238E27FC236}">
                    <a16:creationId xmlns:a16="http://schemas.microsoft.com/office/drawing/2014/main" id="{2AE401B7-4EBE-C14E-AAEC-195382BF5CD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744787" y="1605380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13</a:t>
                </a:r>
              </a:p>
            </p:txBody>
          </p:sp>
          <p:sp>
            <p:nvSpPr>
              <p:cNvPr id="187404" name="TextBox 64">
                <a:extLst>
                  <a:ext uri="{FF2B5EF4-FFF2-40B4-BE49-F238E27FC236}">
                    <a16:creationId xmlns:a16="http://schemas.microsoft.com/office/drawing/2014/main" id="{69C360FC-83E3-2846-ABEC-8ACBF4980E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32110" y="1602205"/>
                <a:ext cx="376239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12</a:t>
                </a:r>
              </a:p>
            </p:txBody>
          </p:sp>
          <p:sp>
            <p:nvSpPr>
              <p:cNvPr id="187405" name="TextBox 64">
                <a:extLst>
                  <a:ext uri="{FF2B5EF4-FFF2-40B4-BE49-F238E27FC236}">
                    <a16:creationId xmlns:a16="http://schemas.microsoft.com/office/drawing/2014/main" id="{4FD81699-B039-8749-98B8-6FD8343ABB1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428940" y="1601403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11</a:t>
                </a:r>
              </a:p>
            </p:txBody>
          </p:sp>
          <p:sp>
            <p:nvSpPr>
              <p:cNvPr id="187406" name="TextBox 64">
                <a:extLst>
                  <a:ext uri="{FF2B5EF4-FFF2-40B4-BE49-F238E27FC236}">
                    <a16:creationId xmlns:a16="http://schemas.microsoft.com/office/drawing/2014/main" id="{26F7346B-0823-354C-9979-90C73498DAB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27377" y="1601403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10</a:t>
                </a:r>
              </a:p>
            </p:txBody>
          </p:sp>
          <p:sp>
            <p:nvSpPr>
              <p:cNvPr id="187407" name="TextBox 64">
                <a:extLst>
                  <a:ext uri="{FF2B5EF4-FFF2-40B4-BE49-F238E27FC236}">
                    <a16:creationId xmlns:a16="http://schemas.microsoft.com/office/drawing/2014/main" id="{47CCDA34-31B0-C346-B87D-91F47A9AEB2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21054" y="1604979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9</a:t>
                </a:r>
              </a:p>
            </p:txBody>
          </p:sp>
          <p:sp>
            <p:nvSpPr>
              <p:cNvPr id="187408" name="TextBox 64">
                <a:extLst>
                  <a:ext uri="{FF2B5EF4-FFF2-40B4-BE49-F238E27FC236}">
                    <a16:creationId xmlns:a16="http://schemas.microsoft.com/office/drawing/2014/main" id="{C0DB73A1-2B1E-694C-BF67-C34CD3B04DE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43398" y="1601403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8</a:t>
                </a:r>
              </a:p>
            </p:txBody>
          </p:sp>
          <p:sp>
            <p:nvSpPr>
              <p:cNvPr id="187409" name="TextBox 64">
                <a:extLst>
                  <a:ext uri="{FF2B5EF4-FFF2-40B4-BE49-F238E27FC236}">
                    <a16:creationId xmlns:a16="http://schemas.microsoft.com/office/drawing/2014/main" id="{D15E9865-D90D-2C4E-BECC-FFACC429088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02947" y="1601403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7</a:t>
                </a:r>
              </a:p>
            </p:txBody>
          </p:sp>
          <p:sp>
            <p:nvSpPr>
              <p:cNvPr id="187410" name="TextBox 64">
                <a:extLst>
                  <a:ext uri="{FF2B5EF4-FFF2-40B4-BE49-F238E27FC236}">
                    <a16:creationId xmlns:a16="http://schemas.microsoft.com/office/drawing/2014/main" id="{B49398CB-FA32-6748-8913-E26A7D89D20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862496" y="1604979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6</a:t>
                </a:r>
              </a:p>
            </p:txBody>
          </p:sp>
          <p:sp>
            <p:nvSpPr>
              <p:cNvPr id="187411" name="TextBox 64">
                <a:extLst>
                  <a:ext uri="{FF2B5EF4-FFF2-40B4-BE49-F238E27FC236}">
                    <a16:creationId xmlns:a16="http://schemas.microsoft.com/office/drawing/2014/main" id="{E3BF1036-1BF2-5244-B89B-C2BA4D111D6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60247" y="1600200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2</a:t>
                </a:r>
              </a:p>
            </p:txBody>
          </p:sp>
          <p:sp>
            <p:nvSpPr>
              <p:cNvPr id="187412" name="TextBox 64">
                <a:extLst>
                  <a:ext uri="{FF2B5EF4-FFF2-40B4-BE49-F238E27FC236}">
                    <a16:creationId xmlns:a16="http://schemas.microsoft.com/office/drawing/2014/main" id="{43B78E01-08DA-F449-A28E-BB9A5738276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19796" y="1600200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1</a:t>
                </a:r>
              </a:p>
            </p:txBody>
          </p:sp>
          <p:sp>
            <p:nvSpPr>
              <p:cNvPr id="187413" name="TextBox 64">
                <a:extLst>
                  <a:ext uri="{FF2B5EF4-FFF2-40B4-BE49-F238E27FC236}">
                    <a16:creationId xmlns:a16="http://schemas.microsoft.com/office/drawing/2014/main" id="{1E492CA9-89D4-B343-9324-2ADF606685E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479345" y="1603776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0</a:t>
                </a:r>
              </a:p>
            </p:txBody>
          </p:sp>
          <p:sp>
            <p:nvSpPr>
              <p:cNvPr id="187414" name="TextBox 64">
                <a:extLst>
                  <a:ext uri="{FF2B5EF4-FFF2-40B4-BE49-F238E27FC236}">
                    <a16:creationId xmlns:a16="http://schemas.microsoft.com/office/drawing/2014/main" id="{73B73150-E084-D946-95F8-B37619CC2AF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81600" y="1603776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5</a:t>
                </a:r>
              </a:p>
            </p:txBody>
          </p:sp>
          <p:sp>
            <p:nvSpPr>
              <p:cNvPr id="187415" name="TextBox 64">
                <a:extLst>
                  <a:ext uri="{FF2B5EF4-FFF2-40B4-BE49-F238E27FC236}">
                    <a16:creationId xmlns:a16="http://schemas.microsoft.com/office/drawing/2014/main" id="{D1C75115-0DFF-6047-8B96-847F55D4154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441149" y="1600585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4</a:t>
                </a:r>
              </a:p>
            </p:txBody>
          </p:sp>
          <p:sp>
            <p:nvSpPr>
              <p:cNvPr id="187416" name="TextBox 50">
                <a:extLst>
                  <a:ext uri="{FF2B5EF4-FFF2-40B4-BE49-F238E27FC236}">
                    <a16:creationId xmlns:a16="http://schemas.microsoft.com/office/drawing/2014/main" id="{1BA8E20B-C260-504F-9384-BE4744BF829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700698" y="1604161"/>
                <a:ext cx="354013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900"/>
                  <a:t>3</a:t>
                </a:r>
              </a:p>
            </p:txBody>
          </p: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6DAF2CB-BBD6-E344-8E72-C949FD5F9B19}"/>
                </a:ext>
              </a:extLst>
            </p:cNvPr>
            <p:cNvSpPr/>
            <p:nvPr/>
          </p:nvSpPr>
          <p:spPr bwMode="auto">
            <a:xfrm>
              <a:off x="4271963" y="1801813"/>
              <a:ext cx="914400" cy="457200"/>
            </a:xfrm>
            <a:prstGeom prst="rec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en-US" dirty="0" err="1">
                  <a:ea typeface="ＭＳ Ｐゴシック" charset="-128"/>
                </a:rPr>
                <a:t>BaseR</a:t>
              </a:r>
              <a:endParaRPr lang="en-US" dirty="0">
                <a:ea typeface="ＭＳ Ｐゴシック" charset="-128"/>
              </a:endParaRPr>
            </a:p>
          </p:txBody>
        </p:sp>
        <p:sp>
          <p:nvSpPr>
            <p:cNvPr id="187399" name="TextBox 35">
              <a:extLst>
                <a:ext uri="{FF2B5EF4-FFF2-40B4-BE49-F238E27FC236}">
                  <a16:creationId xmlns:a16="http://schemas.microsoft.com/office/drawing/2014/main" id="{7471C8A7-9C4B-0245-8C9C-A8F579B9AA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67250" y="2252425"/>
              <a:ext cx="914350" cy="338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1600"/>
                <a:t>3 bits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4_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23867</TotalTime>
  <Words>7368</Words>
  <Application>Microsoft Macintosh PowerPoint</Application>
  <PresentationFormat>On-screen Show (4:3)</PresentationFormat>
  <Paragraphs>2235</Paragraphs>
  <Slides>115</Slides>
  <Notes>58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115</vt:i4>
      </vt:variant>
    </vt:vector>
  </HeadingPairs>
  <TitlesOfParts>
    <vt:vector size="125" baseType="lpstr">
      <vt:lpstr>Arial</vt:lpstr>
      <vt:lpstr>Calibri</vt:lpstr>
      <vt:lpstr>Courier</vt:lpstr>
      <vt:lpstr>Garamond</vt:lpstr>
      <vt:lpstr>Tahoma</vt:lpstr>
      <vt:lpstr>Wingdings</vt:lpstr>
      <vt:lpstr>Edge</vt:lpstr>
      <vt:lpstr>2_Edge</vt:lpstr>
      <vt:lpstr>4_Edge</vt:lpstr>
      <vt:lpstr>3_Edge</vt:lpstr>
      <vt:lpstr> Digital Design &amp; Computer Arch.  Lecture 9: Von Neumann Model, ISA, LC-3 and MIPS</vt:lpstr>
      <vt:lpstr>Assignment: Required Lecture Video</vt:lpstr>
      <vt:lpstr>Extra Assignment: Moore’s Law (I)</vt:lpstr>
      <vt:lpstr>Extra Assignment: Moore’s Law (II)</vt:lpstr>
      <vt:lpstr>Agenda for Today &amp; Next Few Lectures</vt:lpstr>
      <vt:lpstr>Required Readings</vt:lpstr>
      <vt:lpstr>What Will We Learn Today?</vt:lpstr>
      <vt:lpstr>The Von Neumann Model</vt:lpstr>
      <vt:lpstr>Basic Elements of a Computer</vt:lpstr>
      <vt:lpstr>The Von Neumann Model</vt:lpstr>
      <vt:lpstr>The Von Neumann Model</vt:lpstr>
      <vt:lpstr>The Von Neumann Model</vt:lpstr>
      <vt:lpstr>Memory</vt:lpstr>
      <vt:lpstr>Word-Addressable Memory</vt:lpstr>
      <vt:lpstr>Byte-Addressable Memory</vt:lpstr>
      <vt:lpstr>Big Endian vs Little Endian</vt:lpstr>
      <vt:lpstr>Big Endian vs Little Endian</vt:lpstr>
      <vt:lpstr>Big Endian vs Little Endian</vt:lpstr>
      <vt:lpstr>Accessing Memory: MAR and MDR</vt:lpstr>
      <vt:lpstr>The Von Neumann Model</vt:lpstr>
      <vt:lpstr>Processing Unit</vt:lpstr>
      <vt:lpstr>Registers</vt:lpstr>
      <vt:lpstr>MIPS Register File</vt:lpstr>
      <vt:lpstr>The Von Neumann Model</vt:lpstr>
      <vt:lpstr>Input and Output</vt:lpstr>
      <vt:lpstr>The Von Neumann Model</vt:lpstr>
      <vt:lpstr>Control Unit</vt:lpstr>
      <vt:lpstr>Programmer Visible (Architectural) State</vt:lpstr>
      <vt:lpstr>The Von Neumann Model</vt:lpstr>
      <vt:lpstr>Von Neumann Model: Two Key Properties</vt:lpstr>
      <vt:lpstr>LC-3: A Von Neumann Machine</vt:lpstr>
      <vt:lpstr>LC-3: A Von Neumann Machine</vt:lpstr>
      <vt:lpstr>Stored Program &amp; Sequential Execution</vt:lpstr>
      <vt:lpstr>A Sample Program Stored in Memory</vt:lpstr>
      <vt:lpstr>The Instruction</vt:lpstr>
      <vt:lpstr>Instruction Types</vt:lpstr>
      <vt:lpstr>An Example Operate Instruction</vt:lpstr>
      <vt:lpstr>Registers</vt:lpstr>
      <vt:lpstr>From Assembly to Machine Code in LC-3</vt:lpstr>
      <vt:lpstr>Instruction Format (or Encoding)</vt:lpstr>
      <vt:lpstr>From Assembly to Machine Code in MIPS</vt:lpstr>
      <vt:lpstr>Instruction Formats: R-Type in MIPS</vt:lpstr>
      <vt:lpstr>Reading Operands from Memory</vt:lpstr>
      <vt:lpstr>Reading Word-Addressable Memory</vt:lpstr>
      <vt:lpstr>Load Word in LC-3 and MIPS</vt:lpstr>
      <vt:lpstr>Load Word in Byte-Addressable MIPS</vt:lpstr>
      <vt:lpstr>Instruction Format With Immediate</vt:lpstr>
      <vt:lpstr>How are These Instructions Executed?</vt:lpstr>
      <vt:lpstr>The Instruction Cycle</vt:lpstr>
      <vt:lpstr>After STORE RESULT, a New FETCH</vt:lpstr>
      <vt:lpstr>FETCH</vt:lpstr>
      <vt:lpstr>FETCH in LC-3</vt:lpstr>
      <vt:lpstr>DECODE</vt:lpstr>
      <vt:lpstr>DECODE in LC-3</vt:lpstr>
      <vt:lpstr>EVALUATE ADDRESS</vt:lpstr>
      <vt:lpstr>EVALUATE ADDRESS in LC-3</vt:lpstr>
      <vt:lpstr>FETCH OPERANDS</vt:lpstr>
      <vt:lpstr>FETCH OPERANDS in LC-3</vt:lpstr>
      <vt:lpstr>EXECUTE</vt:lpstr>
      <vt:lpstr>EXECUTE in LC-3</vt:lpstr>
      <vt:lpstr>STORE RESULT</vt:lpstr>
      <vt:lpstr>STORE RESULT in LC-3</vt:lpstr>
      <vt:lpstr>The Instruction Cycle</vt:lpstr>
      <vt:lpstr>Changing the Sequence of Execution</vt:lpstr>
      <vt:lpstr>Jump in LC-3</vt:lpstr>
      <vt:lpstr>Jump in MIPS</vt:lpstr>
      <vt:lpstr>LC-3 Data Path</vt:lpstr>
      <vt:lpstr>Control of the Instruction Cycle</vt:lpstr>
      <vt:lpstr>The Instruction Cycle</vt:lpstr>
      <vt:lpstr>LC-3 and MIPS  Instruction Set Architectures</vt:lpstr>
      <vt:lpstr>The Instruction Set</vt:lpstr>
      <vt:lpstr>The Instruction Set Architecture</vt:lpstr>
      <vt:lpstr>Opcodes</vt:lpstr>
      <vt:lpstr>Opcodes in LC-3</vt:lpstr>
      <vt:lpstr>Opcodes in LC-3b</vt:lpstr>
      <vt:lpstr>Funct in MIPS R-Type Instructions (I)</vt:lpstr>
      <vt:lpstr>Funct in MIPS R-Type Instructions (II)</vt:lpstr>
      <vt:lpstr> Digital Design &amp; Computer Arch.  Lecture 9: Von Neumann Model, ISA, LC-3 and MIPS</vt:lpstr>
      <vt:lpstr>We did not cover the following slides in lecture. These are for your preparation for the next lecture </vt:lpstr>
      <vt:lpstr>Data Types</vt:lpstr>
      <vt:lpstr>Data Type Tradeoffs</vt:lpstr>
      <vt:lpstr>Addressing Modes</vt:lpstr>
      <vt:lpstr>Operate Instructions</vt:lpstr>
      <vt:lpstr>Operate Instructions</vt:lpstr>
      <vt:lpstr>NOT in LC-3</vt:lpstr>
      <vt:lpstr>Operate Instructions</vt:lpstr>
      <vt:lpstr>Operate Instr. with one Literal in LC-3</vt:lpstr>
      <vt:lpstr>ADD with one Literal in LC-3</vt:lpstr>
      <vt:lpstr>Instructions with one Literal in MIPS</vt:lpstr>
      <vt:lpstr>Add with one Literal in MIPS</vt:lpstr>
      <vt:lpstr>Subtract in LC-3</vt:lpstr>
      <vt:lpstr>Subtract Immediate</vt:lpstr>
      <vt:lpstr>Data Movement Instructions  and Addressing Modes</vt:lpstr>
      <vt:lpstr>Data Movement Instructions</vt:lpstr>
      <vt:lpstr>PC-Relative Addressing Mode</vt:lpstr>
      <vt:lpstr>LD in LC-3</vt:lpstr>
      <vt:lpstr>Indirect Addressing Mode</vt:lpstr>
      <vt:lpstr>LDI in LC-3</vt:lpstr>
      <vt:lpstr>Base+Offset Addressing Mode</vt:lpstr>
      <vt:lpstr>LDR in LC-3</vt:lpstr>
      <vt:lpstr>Base+Offset Addressing Mode in MIPS</vt:lpstr>
      <vt:lpstr>An Example Program in MIPS and LC-3</vt:lpstr>
      <vt:lpstr>Immediate Addressing Mode</vt:lpstr>
      <vt:lpstr>LEA in LC-3</vt:lpstr>
      <vt:lpstr>Immediate Addressing Mode in MIPS</vt:lpstr>
      <vt:lpstr>Addressing Example in LC-3</vt:lpstr>
      <vt:lpstr>Addressing Example in LC-3</vt:lpstr>
      <vt:lpstr>Control Flow Instructions</vt:lpstr>
      <vt:lpstr>Control Flow Instructions</vt:lpstr>
      <vt:lpstr>Condition Codes in LC-3</vt:lpstr>
      <vt:lpstr>Conditional Branches in LC-3</vt:lpstr>
      <vt:lpstr>Conditional Branches in LC-3</vt:lpstr>
      <vt:lpstr>Conditional Branches in MIPS</vt:lpstr>
      <vt:lpstr>Branch If Equal in MIPS and LC-3</vt:lpstr>
      <vt:lpstr>Lecture Summary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18-741  Advanced Computer Architecture Lecture 1: Intro and Basics</dc:title>
  <dc:creator>Onur Mutlu</dc:creator>
  <cp:lastModifiedBy>ggqd_e6b7e@ethz.ch</cp:lastModifiedBy>
  <cp:revision>998</cp:revision>
  <cp:lastPrinted>2017-04-06T09:43:29Z</cp:lastPrinted>
  <dcterms:created xsi:type="dcterms:W3CDTF">2010-09-08T00:51:32Z</dcterms:created>
  <dcterms:modified xsi:type="dcterms:W3CDTF">2020-03-23T21:14:50Z</dcterms:modified>
</cp:coreProperties>
</file>